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77" r:id="rId5"/>
    <p:sldId id="278" r:id="rId6"/>
    <p:sldId id="259" r:id="rId7"/>
    <p:sldId id="274" r:id="rId8"/>
    <p:sldId id="279" r:id="rId9"/>
    <p:sldId id="260" r:id="rId10"/>
    <p:sldId id="262" r:id="rId11"/>
    <p:sldId id="285" r:id="rId12"/>
    <p:sldId id="261" r:id="rId13"/>
    <p:sldId id="276" r:id="rId14"/>
    <p:sldId id="264" r:id="rId15"/>
    <p:sldId id="265" r:id="rId16"/>
    <p:sldId id="280" r:id="rId17"/>
    <p:sldId id="281" r:id="rId18"/>
    <p:sldId id="266" r:id="rId19"/>
    <p:sldId id="284" r:id="rId20"/>
    <p:sldId id="268" r:id="rId21"/>
    <p:sldId id="275" r:id="rId22"/>
    <p:sldId id="270" r:id="rId23"/>
    <p:sldId id="267" r:id="rId24"/>
    <p:sldId id="263" r:id="rId25"/>
    <p:sldId id="282" r:id="rId26"/>
    <p:sldId id="283" r:id="rId27"/>
    <p:sldId id="269" r:id="rId28"/>
    <p:sldId id="271" r:id="rId29"/>
    <p:sldId id="27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2" d="100"/>
          <a:sy n="112" d="100"/>
        </p:scale>
        <p:origin x="91"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8CF6C4-55D4-4DEF-887D-75F5EBC4E749}"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61E7C-2414-435A-ABC1-9916288ECA44}" type="slidenum">
              <a:rPr lang="en-US" smtClean="0"/>
              <a:t>‹#›</a:t>
            </a:fld>
            <a:endParaRPr lang="en-US"/>
          </a:p>
        </p:txBody>
      </p:sp>
    </p:spTree>
    <p:extLst>
      <p:ext uri="{BB962C8B-B14F-4D97-AF65-F5344CB8AC3E}">
        <p14:creationId xmlns:p14="http://schemas.microsoft.com/office/powerpoint/2010/main" val="523557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88C-10BA-4EB2-AD95-06FB1D70A5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974EAD-B497-4BAC-92E6-4EE8917DEA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76F73E-CD61-4DA4-A9C3-E834D125EE9B}"/>
              </a:ext>
            </a:extLst>
          </p:cNvPr>
          <p:cNvSpPr>
            <a:spLocks noGrp="1"/>
          </p:cNvSpPr>
          <p:nvPr>
            <p:ph type="dt" sz="half" idx="10"/>
          </p:nvPr>
        </p:nvSpPr>
        <p:spPr/>
        <p:txBody>
          <a:bodyPr/>
          <a:lstStyle/>
          <a:p>
            <a:fld id="{E0B09548-B1F6-4FA7-9B0D-E83BEF864AB9}" type="datetime1">
              <a:rPr lang="en-US" smtClean="0"/>
              <a:t>5/23/2022</a:t>
            </a:fld>
            <a:endParaRPr lang="en-US" dirty="0"/>
          </a:p>
        </p:txBody>
      </p:sp>
      <p:sp>
        <p:nvSpPr>
          <p:cNvPr id="5" name="Footer Placeholder 4">
            <a:extLst>
              <a:ext uri="{FF2B5EF4-FFF2-40B4-BE49-F238E27FC236}">
                <a16:creationId xmlns:a16="http://schemas.microsoft.com/office/drawing/2014/main" id="{A2D0A1BE-5F19-48E2-AD0E-F8A6D622A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F0A2C-1B9F-4024-97B3-158A3FA2991A}"/>
              </a:ext>
            </a:extLst>
          </p:cNvPr>
          <p:cNvSpPr>
            <a:spLocks noGrp="1"/>
          </p:cNvSpPr>
          <p:nvPr>
            <p:ph type="sldNum" sz="quarter" idx="12"/>
          </p:nvPr>
        </p:nvSpPr>
        <p:spPr/>
        <p:txBody>
          <a:bodyPr/>
          <a:lstStyle>
            <a:lvl1pPr>
              <a:defRPr b="1"/>
            </a:lvl1pPr>
          </a:lstStyle>
          <a:p>
            <a:fld id="{4176AC28-C5D6-4153-B3FB-65CD862EE3F2}" type="slidenum">
              <a:rPr lang="en-US" smtClean="0"/>
              <a:pPr/>
              <a:t>‹#›</a:t>
            </a:fld>
            <a:endParaRPr lang="en-US" dirty="0"/>
          </a:p>
        </p:txBody>
      </p:sp>
      <p:pic>
        <p:nvPicPr>
          <p:cNvPr id="8" name="Picture 7" descr="A picture containing text, outdoor, nature, city&#10;&#10;Description automatically generated">
            <a:extLst>
              <a:ext uri="{FF2B5EF4-FFF2-40B4-BE49-F238E27FC236}">
                <a16:creationId xmlns:a16="http://schemas.microsoft.com/office/drawing/2014/main" id="{D1CC2FC8-9599-431F-9BD8-DFA8B7109A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picture containing outdoor, nature, sunset, night sky&#10;&#10;Description automatically generated">
            <a:extLst>
              <a:ext uri="{FF2B5EF4-FFF2-40B4-BE49-F238E27FC236}">
                <a16:creationId xmlns:a16="http://schemas.microsoft.com/office/drawing/2014/main" id="{0CC06B79-0994-40C0-B662-3D6850C6D3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Tree>
    <p:extLst>
      <p:ext uri="{BB962C8B-B14F-4D97-AF65-F5344CB8AC3E}">
        <p14:creationId xmlns:p14="http://schemas.microsoft.com/office/powerpoint/2010/main" val="69904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9016C-B227-41A5-8A2A-EB1393173B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13EBEA-DB9A-49C0-8A60-9C270C8CA2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210B0-9131-4966-A954-84E1009A920D}"/>
              </a:ext>
            </a:extLst>
          </p:cNvPr>
          <p:cNvSpPr>
            <a:spLocks noGrp="1"/>
          </p:cNvSpPr>
          <p:nvPr>
            <p:ph type="dt" sz="half" idx="10"/>
          </p:nvPr>
        </p:nvSpPr>
        <p:spPr/>
        <p:txBody>
          <a:bodyPr/>
          <a:lstStyle/>
          <a:p>
            <a:fld id="{15B0AB40-A014-4352-B641-29751C0DC078}" type="datetime1">
              <a:rPr lang="en-US" smtClean="0"/>
              <a:t>5/23/2022</a:t>
            </a:fld>
            <a:endParaRPr lang="en-US"/>
          </a:p>
        </p:txBody>
      </p:sp>
      <p:sp>
        <p:nvSpPr>
          <p:cNvPr id="5" name="Footer Placeholder 4">
            <a:extLst>
              <a:ext uri="{FF2B5EF4-FFF2-40B4-BE49-F238E27FC236}">
                <a16:creationId xmlns:a16="http://schemas.microsoft.com/office/drawing/2014/main" id="{981B552F-5674-495C-81C9-A4B15E5E9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3ADB6-99D1-4A98-9D7F-7BFB28679578}"/>
              </a:ext>
            </a:extLst>
          </p:cNvPr>
          <p:cNvSpPr>
            <a:spLocks noGrp="1"/>
          </p:cNvSpPr>
          <p:nvPr>
            <p:ph type="sldNum" sz="quarter" idx="12"/>
          </p:nvPr>
        </p:nvSpPr>
        <p:spPr/>
        <p:txBody>
          <a:bodyPr/>
          <a:lstStyle/>
          <a:p>
            <a:fld id="{4176AC28-C5D6-4153-B3FB-65CD862EE3F2}" type="slidenum">
              <a:rPr lang="en-US" smtClean="0"/>
              <a:t>‹#›</a:t>
            </a:fld>
            <a:endParaRPr lang="en-US"/>
          </a:p>
        </p:txBody>
      </p:sp>
    </p:spTree>
    <p:extLst>
      <p:ext uri="{BB962C8B-B14F-4D97-AF65-F5344CB8AC3E}">
        <p14:creationId xmlns:p14="http://schemas.microsoft.com/office/powerpoint/2010/main" val="587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70B207-975C-4FF0-9ED4-943413056D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3860DB-1929-46A4-B550-B42E58654A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2D5B7-3F85-4DE9-BF4D-ED09AD955CB4}"/>
              </a:ext>
            </a:extLst>
          </p:cNvPr>
          <p:cNvSpPr>
            <a:spLocks noGrp="1"/>
          </p:cNvSpPr>
          <p:nvPr>
            <p:ph type="dt" sz="half" idx="10"/>
          </p:nvPr>
        </p:nvSpPr>
        <p:spPr/>
        <p:txBody>
          <a:bodyPr/>
          <a:lstStyle/>
          <a:p>
            <a:fld id="{9F94AFE2-DDB7-4CF1-BF9E-B4460F433D76}" type="datetime1">
              <a:rPr lang="en-US" smtClean="0"/>
              <a:t>5/23/2022</a:t>
            </a:fld>
            <a:endParaRPr lang="en-US"/>
          </a:p>
        </p:txBody>
      </p:sp>
      <p:sp>
        <p:nvSpPr>
          <p:cNvPr id="5" name="Footer Placeholder 4">
            <a:extLst>
              <a:ext uri="{FF2B5EF4-FFF2-40B4-BE49-F238E27FC236}">
                <a16:creationId xmlns:a16="http://schemas.microsoft.com/office/drawing/2014/main" id="{1FB45DFC-CAD5-46E3-8504-827B57E25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540DA-C1DD-407E-AF3B-7E1FBE1618A2}"/>
              </a:ext>
            </a:extLst>
          </p:cNvPr>
          <p:cNvSpPr>
            <a:spLocks noGrp="1"/>
          </p:cNvSpPr>
          <p:nvPr>
            <p:ph type="sldNum" sz="quarter" idx="12"/>
          </p:nvPr>
        </p:nvSpPr>
        <p:spPr/>
        <p:txBody>
          <a:bodyPr/>
          <a:lstStyle/>
          <a:p>
            <a:fld id="{4176AC28-C5D6-4153-B3FB-65CD862EE3F2}" type="slidenum">
              <a:rPr lang="en-US" smtClean="0"/>
              <a:t>‹#›</a:t>
            </a:fld>
            <a:endParaRPr lang="en-US"/>
          </a:p>
        </p:txBody>
      </p:sp>
    </p:spTree>
    <p:extLst>
      <p:ext uri="{BB962C8B-B14F-4D97-AF65-F5344CB8AC3E}">
        <p14:creationId xmlns:p14="http://schemas.microsoft.com/office/powerpoint/2010/main" val="129048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105D-4561-4B07-82F1-A28785C3F5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DD2A49-7395-4F78-AA68-A61269701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676C6-D200-48C6-BF80-F9A7DD0D23D7}"/>
              </a:ext>
            </a:extLst>
          </p:cNvPr>
          <p:cNvSpPr>
            <a:spLocks noGrp="1"/>
          </p:cNvSpPr>
          <p:nvPr>
            <p:ph type="dt" sz="half" idx="10"/>
          </p:nvPr>
        </p:nvSpPr>
        <p:spPr/>
        <p:txBody>
          <a:bodyPr/>
          <a:lstStyle/>
          <a:p>
            <a:fld id="{4CEBB473-B085-4BD8-A33D-EE3814074012}" type="datetime1">
              <a:rPr lang="en-US" smtClean="0"/>
              <a:t>5/23/2022</a:t>
            </a:fld>
            <a:endParaRPr lang="en-US"/>
          </a:p>
        </p:txBody>
      </p:sp>
      <p:sp>
        <p:nvSpPr>
          <p:cNvPr id="5" name="Footer Placeholder 4">
            <a:extLst>
              <a:ext uri="{FF2B5EF4-FFF2-40B4-BE49-F238E27FC236}">
                <a16:creationId xmlns:a16="http://schemas.microsoft.com/office/drawing/2014/main" id="{94DDECF7-1D72-4FE6-A848-4C012D3E8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B063E-981A-4118-B66F-485F43EFF32B}"/>
              </a:ext>
            </a:extLst>
          </p:cNvPr>
          <p:cNvSpPr>
            <a:spLocks noGrp="1"/>
          </p:cNvSpPr>
          <p:nvPr>
            <p:ph type="sldNum" sz="quarter" idx="12"/>
          </p:nvPr>
        </p:nvSpPr>
        <p:spPr/>
        <p:txBody>
          <a:bodyPr/>
          <a:lstStyle>
            <a:lvl1pPr>
              <a:defRPr sz="2000" baseline="0">
                <a:solidFill>
                  <a:schemeClr val="tx1"/>
                </a:solidFill>
              </a:defRPr>
            </a:lvl1pPr>
          </a:lstStyle>
          <a:p>
            <a:fld id="{4176AC28-C5D6-4153-B3FB-65CD862EE3F2}" type="slidenum">
              <a:rPr lang="en-US" smtClean="0"/>
              <a:pPr/>
              <a:t>‹#›</a:t>
            </a:fld>
            <a:endParaRPr lang="en-US" dirty="0"/>
          </a:p>
        </p:txBody>
      </p:sp>
    </p:spTree>
    <p:extLst>
      <p:ext uri="{BB962C8B-B14F-4D97-AF65-F5344CB8AC3E}">
        <p14:creationId xmlns:p14="http://schemas.microsoft.com/office/powerpoint/2010/main" val="167792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CEAD-1A61-4DC8-8BEC-34FB4CFE03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789EF4-DCAD-4F7B-BA87-79BD2B9BDA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B0DE7E-9BE7-4A40-99F2-E34D418A7201}"/>
              </a:ext>
            </a:extLst>
          </p:cNvPr>
          <p:cNvSpPr>
            <a:spLocks noGrp="1"/>
          </p:cNvSpPr>
          <p:nvPr>
            <p:ph type="dt" sz="half" idx="10"/>
          </p:nvPr>
        </p:nvSpPr>
        <p:spPr/>
        <p:txBody>
          <a:bodyPr/>
          <a:lstStyle/>
          <a:p>
            <a:fld id="{3FDE0DA9-60E0-47E5-8543-494CBD97438B}" type="datetime1">
              <a:rPr lang="en-US" smtClean="0"/>
              <a:t>5/23/2022</a:t>
            </a:fld>
            <a:endParaRPr lang="en-US"/>
          </a:p>
        </p:txBody>
      </p:sp>
      <p:sp>
        <p:nvSpPr>
          <p:cNvPr id="5" name="Footer Placeholder 4">
            <a:extLst>
              <a:ext uri="{FF2B5EF4-FFF2-40B4-BE49-F238E27FC236}">
                <a16:creationId xmlns:a16="http://schemas.microsoft.com/office/drawing/2014/main" id="{E49BFC1F-FA68-4FB3-B008-B7BB4B9D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53EB6-82A7-4F59-815C-BA8B6C27896E}"/>
              </a:ext>
            </a:extLst>
          </p:cNvPr>
          <p:cNvSpPr>
            <a:spLocks noGrp="1"/>
          </p:cNvSpPr>
          <p:nvPr>
            <p:ph type="sldNum" sz="quarter" idx="12"/>
          </p:nvPr>
        </p:nvSpPr>
        <p:spPr/>
        <p:txBody>
          <a:bodyPr/>
          <a:lstStyle/>
          <a:p>
            <a:fld id="{4176AC28-C5D6-4153-B3FB-65CD862EE3F2}" type="slidenum">
              <a:rPr lang="en-US" smtClean="0"/>
              <a:t>‹#›</a:t>
            </a:fld>
            <a:endParaRPr lang="en-US"/>
          </a:p>
        </p:txBody>
      </p:sp>
    </p:spTree>
    <p:extLst>
      <p:ext uri="{BB962C8B-B14F-4D97-AF65-F5344CB8AC3E}">
        <p14:creationId xmlns:p14="http://schemas.microsoft.com/office/powerpoint/2010/main" val="1797178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8A35-0F15-496A-B802-036B0841EF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EE58F4-5FF3-461B-A5F1-469FECCFAC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176B6-ACB5-4222-B589-F6A533C807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2E0052-2593-4AB1-821C-5E9E10C45BFB}"/>
              </a:ext>
            </a:extLst>
          </p:cNvPr>
          <p:cNvSpPr>
            <a:spLocks noGrp="1"/>
          </p:cNvSpPr>
          <p:nvPr>
            <p:ph type="dt" sz="half" idx="10"/>
          </p:nvPr>
        </p:nvSpPr>
        <p:spPr/>
        <p:txBody>
          <a:bodyPr/>
          <a:lstStyle/>
          <a:p>
            <a:fld id="{447CD3F4-1489-45F3-AAED-2FE899968780}" type="datetime1">
              <a:rPr lang="en-US" smtClean="0"/>
              <a:t>5/23/2022</a:t>
            </a:fld>
            <a:endParaRPr lang="en-US"/>
          </a:p>
        </p:txBody>
      </p:sp>
      <p:sp>
        <p:nvSpPr>
          <p:cNvPr id="6" name="Footer Placeholder 5">
            <a:extLst>
              <a:ext uri="{FF2B5EF4-FFF2-40B4-BE49-F238E27FC236}">
                <a16:creationId xmlns:a16="http://schemas.microsoft.com/office/drawing/2014/main" id="{56723689-7445-47B3-AACB-56C29E6D1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63856-5844-49EA-B6CF-ED0830005FDB}"/>
              </a:ext>
            </a:extLst>
          </p:cNvPr>
          <p:cNvSpPr>
            <a:spLocks noGrp="1"/>
          </p:cNvSpPr>
          <p:nvPr>
            <p:ph type="sldNum" sz="quarter" idx="12"/>
          </p:nvPr>
        </p:nvSpPr>
        <p:spPr/>
        <p:txBody>
          <a:bodyPr/>
          <a:lstStyle/>
          <a:p>
            <a:fld id="{4176AC28-C5D6-4153-B3FB-65CD862EE3F2}" type="slidenum">
              <a:rPr lang="en-US" smtClean="0"/>
              <a:t>‹#›</a:t>
            </a:fld>
            <a:endParaRPr lang="en-US"/>
          </a:p>
        </p:txBody>
      </p:sp>
    </p:spTree>
    <p:extLst>
      <p:ext uri="{BB962C8B-B14F-4D97-AF65-F5344CB8AC3E}">
        <p14:creationId xmlns:p14="http://schemas.microsoft.com/office/powerpoint/2010/main" val="10208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776A2-A974-4D8C-8872-1B97601751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27AB2D-C5C5-4758-8C3F-CA3504F804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3813BD-1333-41F3-8E02-F043506705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1CF7AE-8582-45A9-9F05-C381C5654E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9A0D1-7E8A-4F97-8639-C7C21A0084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EAB19-9A2C-4922-9D8B-7ECE780C654F}"/>
              </a:ext>
            </a:extLst>
          </p:cNvPr>
          <p:cNvSpPr>
            <a:spLocks noGrp="1"/>
          </p:cNvSpPr>
          <p:nvPr>
            <p:ph type="dt" sz="half" idx="10"/>
          </p:nvPr>
        </p:nvSpPr>
        <p:spPr/>
        <p:txBody>
          <a:bodyPr/>
          <a:lstStyle/>
          <a:p>
            <a:fld id="{4B468B05-76B4-41BE-A41E-147BD817CE59}" type="datetime1">
              <a:rPr lang="en-US" smtClean="0"/>
              <a:t>5/23/2022</a:t>
            </a:fld>
            <a:endParaRPr lang="en-US"/>
          </a:p>
        </p:txBody>
      </p:sp>
      <p:sp>
        <p:nvSpPr>
          <p:cNvPr id="8" name="Footer Placeholder 7">
            <a:extLst>
              <a:ext uri="{FF2B5EF4-FFF2-40B4-BE49-F238E27FC236}">
                <a16:creationId xmlns:a16="http://schemas.microsoft.com/office/drawing/2014/main" id="{14D61A2E-4D0E-43ED-B94F-78CF02478F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81956A-413D-43BB-8F0E-404957A742EC}"/>
              </a:ext>
            </a:extLst>
          </p:cNvPr>
          <p:cNvSpPr>
            <a:spLocks noGrp="1"/>
          </p:cNvSpPr>
          <p:nvPr>
            <p:ph type="sldNum" sz="quarter" idx="12"/>
          </p:nvPr>
        </p:nvSpPr>
        <p:spPr/>
        <p:txBody>
          <a:bodyPr/>
          <a:lstStyle/>
          <a:p>
            <a:fld id="{4176AC28-C5D6-4153-B3FB-65CD862EE3F2}" type="slidenum">
              <a:rPr lang="en-US" smtClean="0"/>
              <a:t>‹#›</a:t>
            </a:fld>
            <a:endParaRPr lang="en-US"/>
          </a:p>
        </p:txBody>
      </p:sp>
    </p:spTree>
    <p:extLst>
      <p:ext uri="{BB962C8B-B14F-4D97-AF65-F5344CB8AC3E}">
        <p14:creationId xmlns:p14="http://schemas.microsoft.com/office/powerpoint/2010/main" val="4137273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56550-92C5-4F86-94B2-D9F6F56C70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D03C5C-F6BA-4BE4-A7A2-635F5E00AABC}"/>
              </a:ext>
            </a:extLst>
          </p:cNvPr>
          <p:cNvSpPr>
            <a:spLocks noGrp="1"/>
          </p:cNvSpPr>
          <p:nvPr>
            <p:ph type="dt" sz="half" idx="10"/>
          </p:nvPr>
        </p:nvSpPr>
        <p:spPr/>
        <p:txBody>
          <a:bodyPr/>
          <a:lstStyle/>
          <a:p>
            <a:fld id="{702722EE-D154-422A-A724-A4942A13C908}" type="datetime1">
              <a:rPr lang="en-US" smtClean="0"/>
              <a:t>5/23/2022</a:t>
            </a:fld>
            <a:endParaRPr lang="en-US"/>
          </a:p>
        </p:txBody>
      </p:sp>
      <p:sp>
        <p:nvSpPr>
          <p:cNvPr id="4" name="Footer Placeholder 3">
            <a:extLst>
              <a:ext uri="{FF2B5EF4-FFF2-40B4-BE49-F238E27FC236}">
                <a16:creationId xmlns:a16="http://schemas.microsoft.com/office/drawing/2014/main" id="{A3320B5B-25A0-49AC-BE89-DCA34DF4E0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750FE8-685B-4925-8E8E-7471D93F165A}"/>
              </a:ext>
            </a:extLst>
          </p:cNvPr>
          <p:cNvSpPr>
            <a:spLocks noGrp="1"/>
          </p:cNvSpPr>
          <p:nvPr>
            <p:ph type="sldNum" sz="quarter" idx="12"/>
          </p:nvPr>
        </p:nvSpPr>
        <p:spPr/>
        <p:txBody>
          <a:bodyPr/>
          <a:lstStyle/>
          <a:p>
            <a:fld id="{4176AC28-C5D6-4153-B3FB-65CD862EE3F2}" type="slidenum">
              <a:rPr lang="en-US" smtClean="0"/>
              <a:t>‹#›</a:t>
            </a:fld>
            <a:endParaRPr lang="en-US"/>
          </a:p>
        </p:txBody>
      </p:sp>
    </p:spTree>
    <p:extLst>
      <p:ext uri="{BB962C8B-B14F-4D97-AF65-F5344CB8AC3E}">
        <p14:creationId xmlns:p14="http://schemas.microsoft.com/office/powerpoint/2010/main" val="72186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2164AB-1219-4FCE-A569-980BBE308E67}"/>
              </a:ext>
            </a:extLst>
          </p:cNvPr>
          <p:cNvSpPr>
            <a:spLocks noGrp="1"/>
          </p:cNvSpPr>
          <p:nvPr>
            <p:ph type="dt" sz="half" idx="10"/>
          </p:nvPr>
        </p:nvSpPr>
        <p:spPr/>
        <p:txBody>
          <a:bodyPr/>
          <a:lstStyle/>
          <a:p>
            <a:fld id="{7076C366-1BCD-49D3-9B94-5A15E50F1A22}" type="datetime1">
              <a:rPr lang="en-US" smtClean="0"/>
              <a:t>5/23/2022</a:t>
            </a:fld>
            <a:endParaRPr lang="en-US"/>
          </a:p>
        </p:txBody>
      </p:sp>
      <p:sp>
        <p:nvSpPr>
          <p:cNvPr id="3" name="Footer Placeholder 2">
            <a:extLst>
              <a:ext uri="{FF2B5EF4-FFF2-40B4-BE49-F238E27FC236}">
                <a16:creationId xmlns:a16="http://schemas.microsoft.com/office/drawing/2014/main" id="{92CE4420-9786-4C5F-8F71-49E745EB8C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5B804B-9CA5-4662-98A2-BC6DC40A32FC}"/>
              </a:ext>
            </a:extLst>
          </p:cNvPr>
          <p:cNvSpPr>
            <a:spLocks noGrp="1"/>
          </p:cNvSpPr>
          <p:nvPr>
            <p:ph type="sldNum" sz="quarter" idx="12"/>
          </p:nvPr>
        </p:nvSpPr>
        <p:spPr/>
        <p:txBody>
          <a:bodyPr/>
          <a:lstStyle/>
          <a:p>
            <a:fld id="{4176AC28-C5D6-4153-B3FB-65CD862EE3F2}" type="slidenum">
              <a:rPr lang="en-US" smtClean="0"/>
              <a:t>‹#›</a:t>
            </a:fld>
            <a:endParaRPr lang="en-US"/>
          </a:p>
        </p:txBody>
      </p:sp>
    </p:spTree>
    <p:extLst>
      <p:ext uri="{BB962C8B-B14F-4D97-AF65-F5344CB8AC3E}">
        <p14:creationId xmlns:p14="http://schemas.microsoft.com/office/powerpoint/2010/main" val="1425557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4AAB-908A-4494-BC54-A2AED3F0D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4AC610-AD26-4CC4-B715-0BB3402BEA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AEBC19-6E07-46C0-A6C4-50F9ECD4E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11541-F128-49DC-B90B-5EB6B8E533A4}"/>
              </a:ext>
            </a:extLst>
          </p:cNvPr>
          <p:cNvSpPr>
            <a:spLocks noGrp="1"/>
          </p:cNvSpPr>
          <p:nvPr>
            <p:ph type="dt" sz="half" idx="10"/>
          </p:nvPr>
        </p:nvSpPr>
        <p:spPr/>
        <p:txBody>
          <a:bodyPr/>
          <a:lstStyle/>
          <a:p>
            <a:fld id="{96C2685A-2F8C-408D-9054-9668CCFB361E}" type="datetime1">
              <a:rPr lang="en-US" smtClean="0"/>
              <a:t>5/23/2022</a:t>
            </a:fld>
            <a:endParaRPr lang="en-US"/>
          </a:p>
        </p:txBody>
      </p:sp>
      <p:sp>
        <p:nvSpPr>
          <p:cNvPr id="6" name="Footer Placeholder 5">
            <a:extLst>
              <a:ext uri="{FF2B5EF4-FFF2-40B4-BE49-F238E27FC236}">
                <a16:creationId xmlns:a16="http://schemas.microsoft.com/office/drawing/2014/main" id="{9578B718-C9CD-42E3-A399-DB58D61188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B3B2FD-BC45-426B-A3D5-6D349A582FDE}"/>
              </a:ext>
            </a:extLst>
          </p:cNvPr>
          <p:cNvSpPr>
            <a:spLocks noGrp="1"/>
          </p:cNvSpPr>
          <p:nvPr>
            <p:ph type="sldNum" sz="quarter" idx="12"/>
          </p:nvPr>
        </p:nvSpPr>
        <p:spPr/>
        <p:txBody>
          <a:bodyPr/>
          <a:lstStyle/>
          <a:p>
            <a:fld id="{4176AC28-C5D6-4153-B3FB-65CD862EE3F2}" type="slidenum">
              <a:rPr lang="en-US" smtClean="0"/>
              <a:t>‹#›</a:t>
            </a:fld>
            <a:endParaRPr lang="en-US"/>
          </a:p>
        </p:txBody>
      </p:sp>
    </p:spTree>
    <p:extLst>
      <p:ext uri="{BB962C8B-B14F-4D97-AF65-F5344CB8AC3E}">
        <p14:creationId xmlns:p14="http://schemas.microsoft.com/office/powerpoint/2010/main" val="2914203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8665-B11D-4FC4-8882-34884AC237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ECC72A-2DFD-408E-B2AE-81F4C62A8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26D353-C3C9-4790-BFFA-853CCD5CD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54F9D6-1D73-477B-B939-53E7A3909D1D}"/>
              </a:ext>
            </a:extLst>
          </p:cNvPr>
          <p:cNvSpPr>
            <a:spLocks noGrp="1"/>
          </p:cNvSpPr>
          <p:nvPr>
            <p:ph type="dt" sz="half" idx="10"/>
          </p:nvPr>
        </p:nvSpPr>
        <p:spPr/>
        <p:txBody>
          <a:bodyPr/>
          <a:lstStyle/>
          <a:p>
            <a:fld id="{2602FA17-3DCA-44C4-A774-469D9233CA93}" type="datetime1">
              <a:rPr lang="en-US" smtClean="0"/>
              <a:t>5/23/2022</a:t>
            </a:fld>
            <a:endParaRPr lang="en-US"/>
          </a:p>
        </p:txBody>
      </p:sp>
      <p:sp>
        <p:nvSpPr>
          <p:cNvPr id="6" name="Footer Placeholder 5">
            <a:extLst>
              <a:ext uri="{FF2B5EF4-FFF2-40B4-BE49-F238E27FC236}">
                <a16:creationId xmlns:a16="http://schemas.microsoft.com/office/drawing/2014/main" id="{325D60B1-6B4A-4C13-9ED7-6CF43F9DBE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7DF32-529D-4D17-AFCE-4E5263979D3B}"/>
              </a:ext>
            </a:extLst>
          </p:cNvPr>
          <p:cNvSpPr>
            <a:spLocks noGrp="1"/>
          </p:cNvSpPr>
          <p:nvPr>
            <p:ph type="sldNum" sz="quarter" idx="12"/>
          </p:nvPr>
        </p:nvSpPr>
        <p:spPr/>
        <p:txBody>
          <a:bodyPr/>
          <a:lstStyle/>
          <a:p>
            <a:fld id="{4176AC28-C5D6-4153-B3FB-65CD862EE3F2}" type="slidenum">
              <a:rPr lang="en-US" smtClean="0"/>
              <a:t>‹#›</a:t>
            </a:fld>
            <a:endParaRPr lang="en-US"/>
          </a:p>
        </p:txBody>
      </p:sp>
    </p:spTree>
    <p:extLst>
      <p:ext uri="{BB962C8B-B14F-4D97-AF65-F5344CB8AC3E}">
        <p14:creationId xmlns:p14="http://schemas.microsoft.com/office/powerpoint/2010/main" val="157496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BF0FC-56BB-4D28-9DCA-869106BA1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D8DA7-3E9F-45F7-BED6-AC731E5EF6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1921F-915A-44C6-90E7-A5539E3F6A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58782-25A5-48DC-9687-3F739B81A66E}" type="datetime1">
              <a:rPr lang="en-US" smtClean="0"/>
              <a:t>5/23/2022</a:t>
            </a:fld>
            <a:endParaRPr lang="en-US"/>
          </a:p>
        </p:txBody>
      </p:sp>
      <p:sp>
        <p:nvSpPr>
          <p:cNvPr id="5" name="Footer Placeholder 4">
            <a:extLst>
              <a:ext uri="{FF2B5EF4-FFF2-40B4-BE49-F238E27FC236}">
                <a16:creationId xmlns:a16="http://schemas.microsoft.com/office/drawing/2014/main" id="{140B3E38-706F-4E93-BC91-564A6ABEBE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62D34F-ED9F-45F1-8DEC-E98E821B8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76AC28-C5D6-4153-B3FB-65CD862EE3F2}" type="slidenum">
              <a:rPr lang="en-US" smtClean="0"/>
              <a:t>‹#›</a:t>
            </a:fld>
            <a:endParaRPr lang="en-US"/>
          </a:p>
        </p:txBody>
      </p:sp>
    </p:spTree>
    <p:extLst>
      <p:ext uri="{BB962C8B-B14F-4D97-AF65-F5344CB8AC3E}">
        <p14:creationId xmlns:p14="http://schemas.microsoft.com/office/powerpoint/2010/main" val="1261095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57000">
              <a:schemeClr val="accent1">
                <a:lumMod val="0"/>
                <a:lumOff val="100000"/>
              </a:schemeClr>
            </a:gs>
            <a:gs pos="3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69AE-AADA-47BB-89AB-CC03A19E2A7F}"/>
              </a:ext>
            </a:extLst>
          </p:cNvPr>
          <p:cNvSpPr>
            <a:spLocks noGrp="1"/>
          </p:cNvSpPr>
          <p:nvPr>
            <p:ph type="ctrTitle"/>
          </p:nvPr>
        </p:nvSpPr>
        <p:spPr>
          <a:xfrm>
            <a:off x="1524000" y="1122363"/>
            <a:ext cx="9144000" cy="1655762"/>
          </a:xfrm>
        </p:spPr>
        <p:txBody>
          <a:bodyPr>
            <a:normAutofit/>
          </a:bodyPr>
          <a:lstStyle/>
          <a:p>
            <a:r>
              <a:rPr lang="ja-JP" altLang="en-US" sz="4000" b="1" dirty="0">
                <a:solidFill>
                  <a:schemeClr val="bg1"/>
                </a:solidFill>
                <a:latin typeface="BIZ UDP明朝 Medium" panose="02020500000000000000" pitchFamily="18" charset="-128"/>
                <a:ea typeface="BIZ UDP明朝 Medium" panose="02020500000000000000" pitchFamily="18" charset="-128"/>
              </a:rPr>
              <a:t>マイメイト</a:t>
            </a:r>
            <a:r>
              <a:rPr lang="en-US" altLang="ja-JP" sz="4000" b="1" dirty="0">
                <a:solidFill>
                  <a:schemeClr val="bg1"/>
                </a:solidFill>
                <a:latin typeface="BIZ UDP明朝 Medium" panose="02020500000000000000" pitchFamily="18" charset="-128"/>
                <a:ea typeface="BIZ UDP明朝 Medium" panose="02020500000000000000" pitchFamily="18" charset="-128"/>
              </a:rPr>
              <a:t>AI</a:t>
            </a:r>
            <a:r>
              <a:rPr lang="ja-JP" altLang="en-US" sz="4000" b="1" dirty="0">
                <a:solidFill>
                  <a:schemeClr val="bg1"/>
                </a:solidFill>
                <a:latin typeface="BIZ UDP明朝 Medium" panose="02020500000000000000" pitchFamily="18" charset="-128"/>
                <a:ea typeface="BIZ UDP明朝 Medium" panose="02020500000000000000" pitchFamily="18" charset="-128"/>
              </a:rPr>
              <a:t>説明会</a:t>
            </a:r>
            <a:endParaRPr lang="en-US" sz="4000" b="1" dirty="0">
              <a:solidFill>
                <a:schemeClr val="bg1"/>
              </a:solidFill>
              <a:latin typeface="BIZ UDP明朝 Medium" panose="02020500000000000000" pitchFamily="18" charset="-128"/>
              <a:ea typeface="BIZ UDP明朝 Medium" panose="02020500000000000000" pitchFamily="18" charset="-128"/>
            </a:endParaRPr>
          </a:p>
        </p:txBody>
      </p:sp>
      <p:sp>
        <p:nvSpPr>
          <p:cNvPr id="3" name="Subtitle 2">
            <a:extLst>
              <a:ext uri="{FF2B5EF4-FFF2-40B4-BE49-F238E27FC236}">
                <a16:creationId xmlns:a16="http://schemas.microsoft.com/office/drawing/2014/main" id="{BD04A39A-5973-4389-8BD2-725881C89889}"/>
              </a:ext>
            </a:extLst>
          </p:cNvPr>
          <p:cNvSpPr>
            <a:spLocks noGrp="1"/>
          </p:cNvSpPr>
          <p:nvPr>
            <p:ph type="subTitle" idx="1"/>
          </p:nvPr>
        </p:nvSpPr>
        <p:spPr>
          <a:xfrm>
            <a:off x="1663959" y="3230346"/>
            <a:ext cx="9144000" cy="1092792"/>
          </a:xfrm>
        </p:spPr>
        <p:txBody>
          <a:bodyPr>
            <a:normAutofit fontScale="92500" lnSpcReduction="20000"/>
          </a:bodyPr>
          <a:lstStyle/>
          <a:p>
            <a:r>
              <a:rPr lang="en-US" altLang="ja-JP" dirty="0">
                <a:solidFill>
                  <a:schemeClr val="bg1"/>
                </a:solidFill>
              </a:rPr>
              <a:t>2022/4/27</a:t>
            </a:r>
          </a:p>
          <a:p>
            <a:r>
              <a:rPr lang="en-US" altLang="ja-JP" dirty="0">
                <a:solidFill>
                  <a:schemeClr val="bg1"/>
                </a:solidFill>
              </a:rPr>
              <a:t>INV Inc.</a:t>
            </a:r>
          </a:p>
          <a:p>
            <a:r>
              <a:rPr lang="ja-JP" altLang="en-US" dirty="0">
                <a:solidFill>
                  <a:schemeClr val="bg1"/>
                </a:solidFill>
              </a:rPr>
              <a:t>中務　健</a:t>
            </a:r>
            <a:endParaRPr lang="en-US" dirty="0">
              <a:solidFill>
                <a:schemeClr val="bg1"/>
              </a:solidFill>
            </a:endParaRPr>
          </a:p>
        </p:txBody>
      </p:sp>
      <p:sp>
        <p:nvSpPr>
          <p:cNvPr id="4" name="Slide Number Placeholder 3">
            <a:extLst>
              <a:ext uri="{FF2B5EF4-FFF2-40B4-BE49-F238E27FC236}">
                <a16:creationId xmlns:a16="http://schemas.microsoft.com/office/drawing/2014/main" id="{9DE522DA-3E44-48BB-8697-F208F072EE6F}"/>
              </a:ext>
            </a:extLst>
          </p:cNvPr>
          <p:cNvSpPr>
            <a:spLocks noGrp="1"/>
          </p:cNvSpPr>
          <p:nvPr>
            <p:ph type="sldNum" sz="quarter" idx="12"/>
          </p:nvPr>
        </p:nvSpPr>
        <p:spPr/>
        <p:txBody>
          <a:bodyPr/>
          <a:lstStyle/>
          <a:p>
            <a:fld id="{4176AC28-C5D6-4153-B3FB-65CD862EE3F2}" type="slidenum">
              <a:rPr lang="en-US" smtClean="0"/>
              <a:t>1</a:t>
            </a:fld>
            <a:endParaRPr lang="en-US" dirty="0"/>
          </a:p>
        </p:txBody>
      </p:sp>
    </p:spTree>
    <p:extLst>
      <p:ext uri="{BB962C8B-B14F-4D97-AF65-F5344CB8AC3E}">
        <p14:creationId xmlns:p14="http://schemas.microsoft.com/office/powerpoint/2010/main" val="1746139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a:t>
            </a:r>
            <a:r>
              <a:rPr lang="en-US" altLang="ja-JP" sz="3200" b="1" dirty="0"/>
              <a:t>Reinforcement Learning</a:t>
            </a:r>
            <a:r>
              <a:rPr lang="ja-JP" altLang="en-US" sz="3200" b="1" dirty="0"/>
              <a:t>）</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10</a:t>
            </a:fld>
            <a:endParaRPr lang="en-US"/>
          </a:p>
        </p:txBody>
      </p:sp>
      <p:sp>
        <p:nvSpPr>
          <p:cNvPr id="6" name="TextBox 5">
            <a:extLst>
              <a:ext uri="{FF2B5EF4-FFF2-40B4-BE49-F238E27FC236}">
                <a16:creationId xmlns:a16="http://schemas.microsoft.com/office/drawing/2014/main" id="{8A968248-94F8-4498-8D53-9F35DA0004ED}"/>
              </a:ext>
            </a:extLst>
          </p:cNvPr>
          <p:cNvSpPr txBox="1"/>
          <p:nvPr/>
        </p:nvSpPr>
        <p:spPr>
          <a:xfrm>
            <a:off x="2126215" y="4026110"/>
            <a:ext cx="1815152" cy="461665"/>
          </a:xfrm>
          <a:prstGeom prst="rect">
            <a:avLst/>
          </a:prstGeom>
          <a:solidFill>
            <a:schemeClr val="accent2">
              <a:lumMod val="20000"/>
              <a:lumOff val="80000"/>
            </a:schemeClr>
          </a:solidFill>
          <a:ln w="19050">
            <a:solidFill>
              <a:schemeClr val="accent2">
                <a:lumMod val="60000"/>
                <a:lumOff val="40000"/>
              </a:schemeClr>
            </a:solidFill>
          </a:ln>
        </p:spPr>
        <p:txBody>
          <a:bodyPr wrap="square" rtlCol="0">
            <a:spAutoFit/>
          </a:bodyPr>
          <a:lstStyle/>
          <a:p>
            <a:pPr algn="ctr"/>
            <a:r>
              <a:rPr lang="ja-JP" altLang="en-US" sz="2400" b="1" dirty="0"/>
              <a:t>エージェント</a:t>
            </a:r>
            <a:endParaRPr lang="en-US" sz="2400" b="1" dirty="0"/>
          </a:p>
        </p:txBody>
      </p:sp>
      <p:sp>
        <p:nvSpPr>
          <p:cNvPr id="7" name="TextBox 6">
            <a:extLst>
              <a:ext uri="{FF2B5EF4-FFF2-40B4-BE49-F238E27FC236}">
                <a16:creationId xmlns:a16="http://schemas.microsoft.com/office/drawing/2014/main" id="{A4339ABE-85B9-41D9-BF11-DD7A09A49C17}"/>
              </a:ext>
            </a:extLst>
          </p:cNvPr>
          <p:cNvSpPr txBox="1"/>
          <p:nvPr/>
        </p:nvSpPr>
        <p:spPr>
          <a:xfrm>
            <a:off x="7359554" y="3775488"/>
            <a:ext cx="3401705" cy="461665"/>
          </a:xfrm>
          <a:prstGeom prst="rect">
            <a:avLst/>
          </a:prstGeom>
          <a:solidFill>
            <a:schemeClr val="accent6">
              <a:lumMod val="20000"/>
              <a:lumOff val="80000"/>
            </a:schemeClr>
          </a:solidFill>
          <a:ln w="19050">
            <a:solidFill>
              <a:schemeClr val="accent6">
                <a:lumMod val="60000"/>
                <a:lumOff val="40000"/>
              </a:schemeClr>
            </a:solidFill>
          </a:ln>
        </p:spPr>
        <p:txBody>
          <a:bodyPr wrap="square" rtlCol="0">
            <a:spAutoFit/>
          </a:bodyPr>
          <a:lstStyle/>
          <a:p>
            <a:pPr algn="ctr"/>
            <a:r>
              <a:rPr lang="ja-JP" altLang="en-US" sz="2400" b="1" dirty="0"/>
              <a:t>環境（</a:t>
            </a:r>
            <a:r>
              <a:rPr lang="en-US" altLang="ja-JP" sz="2400" b="1" dirty="0"/>
              <a:t>Environment</a:t>
            </a:r>
            <a:r>
              <a:rPr lang="ja-JP" altLang="en-US" sz="2400" b="1" dirty="0"/>
              <a:t>）</a:t>
            </a:r>
          </a:p>
        </p:txBody>
      </p:sp>
      <p:cxnSp>
        <p:nvCxnSpPr>
          <p:cNvPr id="19" name="Straight Connector 18">
            <a:extLst>
              <a:ext uri="{FF2B5EF4-FFF2-40B4-BE49-F238E27FC236}">
                <a16:creationId xmlns:a16="http://schemas.microsoft.com/office/drawing/2014/main" id="{23A0AC7E-3282-49F6-ADDE-F33815DD3B02}"/>
              </a:ext>
            </a:extLst>
          </p:cNvPr>
          <p:cNvCxnSpPr>
            <a:stCxn id="6" idx="0"/>
          </p:cNvCxnSpPr>
          <p:nvPr/>
        </p:nvCxnSpPr>
        <p:spPr>
          <a:xfrm flipV="1">
            <a:off x="3033791" y="2900149"/>
            <a:ext cx="0" cy="1125961"/>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CD298D-520A-4B0D-A90F-136E7F84CB90}"/>
              </a:ext>
            </a:extLst>
          </p:cNvPr>
          <p:cNvCxnSpPr>
            <a:cxnSpLocks/>
          </p:cNvCxnSpPr>
          <p:nvPr/>
        </p:nvCxnSpPr>
        <p:spPr>
          <a:xfrm flipV="1">
            <a:off x="3033791" y="2900151"/>
            <a:ext cx="4943325" cy="1"/>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2AE1E4-BCE6-43C3-980A-E36CEDFDB7C1}"/>
              </a:ext>
            </a:extLst>
          </p:cNvPr>
          <p:cNvCxnSpPr>
            <a:cxnSpLocks/>
          </p:cNvCxnSpPr>
          <p:nvPr/>
        </p:nvCxnSpPr>
        <p:spPr>
          <a:xfrm flipH="1">
            <a:off x="7977115" y="2900150"/>
            <a:ext cx="1" cy="875338"/>
          </a:xfrm>
          <a:prstGeom prst="straightConnector1">
            <a:avLst/>
          </a:prstGeom>
          <a:ln w="31750">
            <a:solidFill>
              <a:schemeClr val="accent2">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D2827C-6859-457F-BF39-3AD5195C296B}"/>
              </a:ext>
            </a:extLst>
          </p:cNvPr>
          <p:cNvCxnSpPr>
            <a:cxnSpLocks/>
          </p:cNvCxnSpPr>
          <p:nvPr/>
        </p:nvCxnSpPr>
        <p:spPr>
          <a:xfrm>
            <a:off x="7977116" y="4256942"/>
            <a:ext cx="0" cy="1618419"/>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E114D4-9B30-437D-A559-1B52DE27DEAE}"/>
              </a:ext>
            </a:extLst>
          </p:cNvPr>
          <p:cNvCxnSpPr>
            <a:cxnSpLocks/>
          </p:cNvCxnSpPr>
          <p:nvPr/>
        </p:nvCxnSpPr>
        <p:spPr>
          <a:xfrm flipV="1">
            <a:off x="3033790" y="5875360"/>
            <a:ext cx="4943325" cy="1"/>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B7A0EA-6B66-475A-97A1-000B88CDBBC1}"/>
              </a:ext>
            </a:extLst>
          </p:cNvPr>
          <p:cNvCxnSpPr>
            <a:cxnSpLocks/>
          </p:cNvCxnSpPr>
          <p:nvPr/>
        </p:nvCxnSpPr>
        <p:spPr>
          <a:xfrm flipV="1">
            <a:off x="3033790" y="4501822"/>
            <a:ext cx="0" cy="1373538"/>
          </a:xfrm>
          <a:prstGeom prst="straightConnector1">
            <a:avLst/>
          </a:prstGeom>
          <a:ln w="31750">
            <a:solidFill>
              <a:schemeClr val="accent6">
                <a:lumMod val="60000"/>
                <a:lumOff val="40000"/>
              </a:schemeClr>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1784B8-19D1-47DE-8DCE-0D51AE92CDAA}"/>
              </a:ext>
            </a:extLst>
          </p:cNvPr>
          <p:cNvSpPr txBox="1"/>
          <p:nvPr/>
        </p:nvSpPr>
        <p:spPr>
          <a:xfrm>
            <a:off x="4264924" y="2199822"/>
            <a:ext cx="2347415" cy="646331"/>
          </a:xfrm>
          <a:prstGeom prst="rect">
            <a:avLst/>
          </a:prstGeom>
          <a:noFill/>
        </p:spPr>
        <p:txBody>
          <a:bodyPr wrap="square" rtlCol="0">
            <a:spAutoFit/>
          </a:bodyPr>
          <a:lstStyle/>
          <a:p>
            <a:pPr algn="ctr"/>
            <a:r>
              <a:rPr lang="ja-JP" altLang="en-US" b="1" dirty="0">
                <a:solidFill>
                  <a:schemeClr val="accent2">
                    <a:lumMod val="75000"/>
                  </a:schemeClr>
                </a:solidFill>
              </a:rPr>
              <a:t>行動（</a:t>
            </a:r>
            <a:r>
              <a:rPr lang="en-US" altLang="ja-JP" b="1" dirty="0">
                <a:solidFill>
                  <a:schemeClr val="accent2">
                    <a:lumMod val="75000"/>
                  </a:schemeClr>
                </a:solidFill>
              </a:rPr>
              <a:t>Action</a:t>
            </a:r>
            <a:r>
              <a:rPr lang="ja-JP" altLang="en-US" b="1" dirty="0">
                <a:solidFill>
                  <a:schemeClr val="accent2">
                    <a:lumMod val="75000"/>
                  </a:schemeClr>
                </a:solidFill>
              </a:rPr>
              <a:t>）</a:t>
            </a:r>
            <a:endParaRPr lang="en-US" altLang="ja-JP" b="1" dirty="0">
              <a:solidFill>
                <a:schemeClr val="accent2">
                  <a:lumMod val="75000"/>
                </a:schemeClr>
              </a:solidFill>
            </a:endParaRPr>
          </a:p>
          <a:p>
            <a:pPr marL="285750" indent="-285750" algn="ctr">
              <a:buFont typeface="Arial" panose="020B0604020202020204" pitchFamily="34" charset="0"/>
              <a:buChar char="•"/>
            </a:pPr>
            <a:r>
              <a:rPr lang="ja-JP" altLang="en-US" b="1" dirty="0">
                <a:solidFill>
                  <a:schemeClr val="accent2">
                    <a:lumMod val="75000"/>
                  </a:schemeClr>
                </a:solidFill>
              </a:rPr>
              <a:t>買う、売る、、、</a:t>
            </a:r>
            <a:endParaRPr lang="en-US" altLang="ja-JP" b="1" dirty="0">
              <a:solidFill>
                <a:schemeClr val="accent2">
                  <a:lumMod val="75000"/>
                </a:schemeClr>
              </a:solidFill>
            </a:endParaRPr>
          </a:p>
        </p:txBody>
      </p:sp>
      <p:sp>
        <p:nvSpPr>
          <p:cNvPr id="32" name="TextBox 31">
            <a:extLst>
              <a:ext uri="{FF2B5EF4-FFF2-40B4-BE49-F238E27FC236}">
                <a16:creationId xmlns:a16="http://schemas.microsoft.com/office/drawing/2014/main" id="{F9B85729-3081-4BDB-8CA5-12E377F01D81}"/>
              </a:ext>
            </a:extLst>
          </p:cNvPr>
          <p:cNvSpPr txBox="1"/>
          <p:nvPr/>
        </p:nvSpPr>
        <p:spPr>
          <a:xfrm>
            <a:off x="4401403" y="5136945"/>
            <a:ext cx="2470749" cy="646331"/>
          </a:xfrm>
          <a:prstGeom prst="rect">
            <a:avLst/>
          </a:prstGeom>
          <a:noFill/>
        </p:spPr>
        <p:txBody>
          <a:bodyPr wrap="square" rtlCol="0">
            <a:spAutoFit/>
          </a:bodyPr>
          <a:lstStyle/>
          <a:p>
            <a:r>
              <a:rPr lang="ja-JP" altLang="en-US" b="1" dirty="0">
                <a:solidFill>
                  <a:schemeClr val="accent6">
                    <a:lumMod val="75000"/>
                  </a:schemeClr>
                </a:solidFill>
              </a:rPr>
              <a:t>報酬（</a:t>
            </a:r>
            <a:r>
              <a:rPr lang="en-US" altLang="ja-JP" b="1" dirty="0">
                <a:solidFill>
                  <a:schemeClr val="accent6">
                    <a:lumMod val="75000"/>
                  </a:schemeClr>
                </a:solidFill>
              </a:rPr>
              <a:t>Reward</a:t>
            </a:r>
            <a:r>
              <a:rPr lang="ja-JP" altLang="en-US" b="1" dirty="0">
                <a:solidFill>
                  <a:schemeClr val="accent6">
                    <a:lumMod val="75000"/>
                  </a:schemeClr>
                </a:solidFill>
              </a:rPr>
              <a:t>）</a:t>
            </a:r>
            <a:endParaRPr lang="en-US" altLang="ja-JP" b="1" dirty="0">
              <a:solidFill>
                <a:schemeClr val="accent6">
                  <a:lumMod val="75000"/>
                </a:schemeClr>
              </a:solidFill>
            </a:endParaRPr>
          </a:p>
          <a:p>
            <a:pPr marL="285750" indent="-285750">
              <a:buFont typeface="Arial" panose="020B0604020202020204" pitchFamily="34" charset="0"/>
              <a:buChar char="•"/>
            </a:pPr>
            <a:r>
              <a:rPr lang="ja-JP" altLang="en-US" b="1" dirty="0">
                <a:solidFill>
                  <a:schemeClr val="accent6">
                    <a:lumMod val="75000"/>
                  </a:schemeClr>
                </a:solidFill>
              </a:rPr>
              <a:t>実現損益</a:t>
            </a:r>
            <a:endParaRPr lang="en-US" b="1" dirty="0">
              <a:solidFill>
                <a:schemeClr val="accent6">
                  <a:lumMod val="75000"/>
                </a:schemeClr>
              </a:solidFill>
            </a:endParaRPr>
          </a:p>
        </p:txBody>
      </p:sp>
      <p:sp>
        <p:nvSpPr>
          <p:cNvPr id="33" name="TextBox 32">
            <a:extLst>
              <a:ext uri="{FF2B5EF4-FFF2-40B4-BE49-F238E27FC236}">
                <a16:creationId xmlns:a16="http://schemas.microsoft.com/office/drawing/2014/main" id="{B0427866-B38B-4C81-BB0C-5D127D81C3A7}"/>
              </a:ext>
            </a:extLst>
          </p:cNvPr>
          <p:cNvSpPr txBox="1"/>
          <p:nvPr/>
        </p:nvSpPr>
        <p:spPr>
          <a:xfrm>
            <a:off x="3165115" y="5934670"/>
            <a:ext cx="4943324" cy="646331"/>
          </a:xfrm>
          <a:prstGeom prst="rect">
            <a:avLst/>
          </a:prstGeom>
          <a:noFill/>
        </p:spPr>
        <p:txBody>
          <a:bodyPr wrap="square" rtlCol="0">
            <a:spAutoFit/>
          </a:bodyPr>
          <a:lstStyle/>
          <a:p>
            <a:r>
              <a:rPr lang="ja-JP" altLang="en-US" b="1" dirty="0">
                <a:solidFill>
                  <a:schemeClr val="accent6">
                    <a:lumMod val="75000"/>
                  </a:schemeClr>
                </a:solidFill>
              </a:rPr>
              <a:t>状態（</a:t>
            </a:r>
            <a:r>
              <a:rPr lang="en-US" altLang="ja-JP" b="1" dirty="0">
                <a:solidFill>
                  <a:schemeClr val="accent6">
                    <a:lumMod val="75000"/>
                  </a:schemeClr>
                </a:solidFill>
              </a:rPr>
              <a:t>State</a:t>
            </a:r>
            <a:r>
              <a:rPr lang="ja-JP" altLang="en-US" b="1" dirty="0">
                <a:solidFill>
                  <a:schemeClr val="accent6">
                    <a:lumMod val="75000"/>
                  </a:schemeClr>
                </a:solidFill>
              </a:rPr>
              <a:t>）</a:t>
            </a:r>
            <a:endParaRPr lang="en-US" altLang="ja-JP" b="1" dirty="0">
              <a:solidFill>
                <a:schemeClr val="accent6">
                  <a:lumMod val="75000"/>
                </a:schemeClr>
              </a:solidFill>
            </a:endParaRPr>
          </a:p>
          <a:p>
            <a:pPr marL="285750" indent="-285750">
              <a:buFont typeface="Arial" panose="020B0604020202020204" pitchFamily="34" charset="0"/>
              <a:buChar char="•"/>
            </a:pPr>
            <a:r>
              <a:rPr lang="ja-JP" altLang="en-US" b="1" dirty="0">
                <a:solidFill>
                  <a:schemeClr val="accent6">
                    <a:lumMod val="75000"/>
                  </a:schemeClr>
                </a:solidFill>
              </a:rPr>
              <a:t>特徴量（テクニカル、ニュース、評価損益等）</a:t>
            </a:r>
            <a:endParaRPr lang="en-US" altLang="ja-JP" b="1" dirty="0">
              <a:solidFill>
                <a:schemeClr val="accent6">
                  <a:lumMod val="75000"/>
                </a:schemeClr>
              </a:solidFill>
            </a:endParaRPr>
          </a:p>
        </p:txBody>
      </p:sp>
      <p:sp>
        <p:nvSpPr>
          <p:cNvPr id="36" name="TextBox 35">
            <a:extLst>
              <a:ext uri="{FF2B5EF4-FFF2-40B4-BE49-F238E27FC236}">
                <a16:creationId xmlns:a16="http://schemas.microsoft.com/office/drawing/2014/main" id="{98788884-0B77-43A9-A79F-55A787A00769}"/>
              </a:ext>
            </a:extLst>
          </p:cNvPr>
          <p:cNvSpPr txBox="1"/>
          <p:nvPr/>
        </p:nvSpPr>
        <p:spPr>
          <a:xfrm>
            <a:off x="4714299" y="3858377"/>
            <a:ext cx="1757212" cy="584775"/>
          </a:xfrm>
          <a:prstGeom prst="rect">
            <a:avLst/>
          </a:prstGeom>
          <a:solidFill>
            <a:schemeClr val="accent5">
              <a:lumMod val="75000"/>
            </a:schemeClr>
          </a:solidFill>
          <a:ln w="25400">
            <a:solidFill>
              <a:schemeClr val="bg1"/>
            </a:solidFill>
          </a:ln>
        </p:spPr>
        <p:txBody>
          <a:bodyPr wrap="none" rtlCol="0">
            <a:spAutoFit/>
          </a:bodyPr>
          <a:lstStyle/>
          <a:p>
            <a:r>
              <a:rPr lang="en-US" sz="3200" b="1" dirty="0" err="1">
                <a:solidFill>
                  <a:schemeClr val="bg1"/>
                </a:solidFill>
              </a:rPr>
              <a:t>Maimate</a:t>
            </a:r>
            <a:endParaRPr lang="en-US" sz="3200" b="1" dirty="0">
              <a:solidFill>
                <a:schemeClr val="bg1"/>
              </a:solidFill>
            </a:endParaRPr>
          </a:p>
        </p:txBody>
      </p:sp>
      <p:pic>
        <p:nvPicPr>
          <p:cNvPr id="8" name="Picture 7">
            <a:extLst>
              <a:ext uri="{FF2B5EF4-FFF2-40B4-BE49-F238E27FC236}">
                <a16:creationId xmlns:a16="http://schemas.microsoft.com/office/drawing/2014/main" id="{8477BEE0-6121-49BB-B2D6-9FF14BACAB09}"/>
              </a:ext>
            </a:extLst>
          </p:cNvPr>
          <p:cNvPicPr>
            <a:picLocks noChangeAspect="1"/>
          </p:cNvPicPr>
          <p:nvPr/>
        </p:nvPicPr>
        <p:blipFill>
          <a:blip r:embed="rId2"/>
          <a:stretch>
            <a:fillRect/>
          </a:stretch>
        </p:blipFill>
        <p:spPr>
          <a:xfrm>
            <a:off x="1047619" y="1727254"/>
            <a:ext cx="1757741" cy="2209271"/>
          </a:xfrm>
          <a:prstGeom prst="rect">
            <a:avLst/>
          </a:prstGeom>
        </p:spPr>
      </p:pic>
      <p:pic>
        <p:nvPicPr>
          <p:cNvPr id="11" name="Picture 10">
            <a:extLst>
              <a:ext uri="{FF2B5EF4-FFF2-40B4-BE49-F238E27FC236}">
                <a16:creationId xmlns:a16="http://schemas.microsoft.com/office/drawing/2014/main" id="{40DDD0F0-3C7B-4D82-AF93-D66A426EE154}"/>
              </a:ext>
            </a:extLst>
          </p:cNvPr>
          <p:cNvPicPr>
            <a:picLocks noChangeAspect="1"/>
          </p:cNvPicPr>
          <p:nvPr/>
        </p:nvPicPr>
        <p:blipFill>
          <a:blip r:embed="rId3"/>
          <a:stretch>
            <a:fillRect/>
          </a:stretch>
        </p:blipFill>
        <p:spPr>
          <a:xfrm>
            <a:off x="8746381" y="4382617"/>
            <a:ext cx="2722433" cy="1964733"/>
          </a:xfrm>
          <a:prstGeom prst="rect">
            <a:avLst/>
          </a:prstGeom>
        </p:spPr>
      </p:pic>
    </p:spTree>
    <p:extLst>
      <p:ext uri="{BB962C8B-B14F-4D97-AF65-F5344CB8AC3E}">
        <p14:creationId xmlns:p14="http://schemas.microsoft.com/office/powerpoint/2010/main" val="1838533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a:t>
            </a:r>
            <a:r>
              <a:rPr lang="en-US" altLang="ja-JP" sz="3200" b="1" dirty="0"/>
              <a:t>Reinforcement Learning</a:t>
            </a:r>
            <a:r>
              <a:rPr lang="ja-JP" altLang="en-US" sz="3200" b="1" dirty="0"/>
              <a:t>）</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11</a:t>
            </a:fld>
            <a:endParaRPr lang="en-US"/>
          </a:p>
        </p:txBody>
      </p:sp>
      <p:sp>
        <p:nvSpPr>
          <p:cNvPr id="6" name="TextBox 5">
            <a:extLst>
              <a:ext uri="{FF2B5EF4-FFF2-40B4-BE49-F238E27FC236}">
                <a16:creationId xmlns:a16="http://schemas.microsoft.com/office/drawing/2014/main" id="{8A968248-94F8-4498-8D53-9F35DA0004ED}"/>
              </a:ext>
            </a:extLst>
          </p:cNvPr>
          <p:cNvSpPr txBox="1"/>
          <p:nvPr/>
        </p:nvSpPr>
        <p:spPr>
          <a:xfrm>
            <a:off x="2126215" y="4026110"/>
            <a:ext cx="1815152" cy="461665"/>
          </a:xfrm>
          <a:prstGeom prst="rect">
            <a:avLst/>
          </a:prstGeom>
          <a:solidFill>
            <a:schemeClr val="accent2">
              <a:lumMod val="20000"/>
              <a:lumOff val="80000"/>
            </a:schemeClr>
          </a:solidFill>
          <a:ln w="19050">
            <a:solidFill>
              <a:schemeClr val="accent2">
                <a:lumMod val="60000"/>
                <a:lumOff val="40000"/>
              </a:schemeClr>
            </a:solidFill>
          </a:ln>
        </p:spPr>
        <p:txBody>
          <a:bodyPr wrap="square" rtlCol="0">
            <a:spAutoFit/>
          </a:bodyPr>
          <a:lstStyle/>
          <a:p>
            <a:pPr algn="ctr"/>
            <a:r>
              <a:rPr lang="ja-JP" altLang="en-US" sz="2400" b="1" dirty="0"/>
              <a:t>エージェント</a:t>
            </a:r>
            <a:endParaRPr lang="en-US" sz="2400" b="1" dirty="0"/>
          </a:p>
        </p:txBody>
      </p:sp>
      <p:sp>
        <p:nvSpPr>
          <p:cNvPr id="7" name="TextBox 6">
            <a:extLst>
              <a:ext uri="{FF2B5EF4-FFF2-40B4-BE49-F238E27FC236}">
                <a16:creationId xmlns:a16="http://schemas.microsoft.com/office/drawing/2014/main" id="{A4339ABE-85B9-41D9-BF11-DD7A09A49C17}"/>
              </a:ext>
            </a:extLst>
          </p:cNvPr>
          <p:cNvSpPr txBox="1"/>
          <p:nvPr/>
        </p:nvSpPr>
        <p:spPr>
          <a:xfrm>
            <a:off x="7359554" y="3775488"/>
            <a:ext cx="3401705" cy="461665"/>
          </a:xfrm>
          <a:prstGeom prst="rect">
            <a:avLst/>
          </a:prstGeom>
          <a:solidFill>
            <a:schemeClr val="accent6">
              <a:lumMod val="20000"/>
              <a:lumOff val="80000"/>
            </a:schemeClr>
          </a:solidFill>
          <a:ln w="19050">
            <a:solidFill>
              <a:schemeClr val="accent6">
                <a:lumMod val="60000"/>
                <a:lumOff val="40000"/>
              </a:schemeClr>
            </a:solidFill>
          </a:ln>
        </p:spPr>
        <p:txBody>
          <a:bodyPr wrap="square" rtlCol="0">
            <a:spAutoFit/>
          </a:bodyPr>
          <a:lstStyle/>
          <a:p>
            <a:pPr algn="ctr"/>
            <a:r>
              <a:rPr lang="ja-JP" altLang="en-US" sz="2400" b="1" dirty="0"/>
              <a:t>環境（</a:t>
            </a:r>
            <a:r>
              <a:rPr lang="en-US" altLang="ja-JP" sz="2400" b="1" dirty="0"/>
              <a:t>Environment</a:t>
            </a:r>
            <a:r>
              <a:rPr lang="ja-JP" altLang="en-US" sz="2400" b="1" dirty="0"/>
              <a:t>）</a:t>
            </a:r>
          </a:p>
        </p:txBody>
      </p:sp>
      <p:cxnSp>
        <p:nvCxnSpPr>
          <p:cNvPr id="19" name="Straight Connector 18">
            <a:extLst>
              <a:ext uri="{FF2B5EF4-FFF2-40B4-BE49-F238E27FC236}">
                <a16:creationId xmlns:a16="http://schemas.microsoft.com/office/drawing/2014/main" id="{23A0AC7E-3282-49F6-ADDE-F33815DD3B02}"/>
              </a:ext>
            </a:extLst>
          </p:cNvPr>
          <p:cNvCxnSpPr>
            <a:stCxn id="6" idx="0"/>
          </p:cNvCxnSpPr>
          <p:nvPr/>
        </p:nvCxnSpPr>
        <p:spPr>
          <a:xfrm flipV="1">
            <a:off x="3033791" y="2900149"/>
            <a:ext cx="0" cy="1125961"/>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CD298D-520A-4B0D-A90F-136E7F84CB90}"/>
              </a:ext>
            </a:extLst>
          </p:cNvPr>
          <p:cNvCxnSpPr>
            <a:cxnSpLocks/>
          </p:cNvCxnSpPr>
          <p:nvPr/>
        </p:nvCxnSpPr>
        <p:spPr>
          <a:xfrm flipV="1">
            <a:off x="3033791" y="2900151"/>
            <a:ext cx="4943325" cy="1"/>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2AE1E4-BCE6-43C3-980A-E36CEDFDB7C1}"/>
              </a:ext>
            </a:extLst>
          </p:cNvPr>
          <p:cNvCxnSpPr>
            <a:cxnSpLocks/>
          </p:cNvCxnSpPr>
          <p:nvPr/>
        </p:nvCxnSpPr>
        <p:spPr>
          <a:xfrm flipH="1">
            <a:off x="7977115" y="2900150"/>
            <a:ext cx="1" cy="875338"/>
          </a:xfrm>
          <a:prstGeom prst="straightConnector1">
            <a:avLst/>
          </a:prstGeom>
          <a:ln w="31750">
            <a:solidFill>
              <a:schemeClr val="accent2">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D2827C-6859-457F-BF39-3AD5195C296B}"/>
              </a:ext>
            </a:extLst>
          </p:cNvPr>
          <p:cNvCxnSpPr>
            <a:cxnSpLocks/>
          </p:cNvCxnSpPr>
          <p:nvPr/>
        </p:nvCxnSpPr>
        <p:spPr>
          <a:xfrm>
            <a:off x="7977116" y="4256942"/>
            <a:ext cx="0" cy="1618419"/>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E114D4-9B30-437D-A559-1B52DE27DEAE}"/>
              </a:ext>
            </a:extLst>
          </p:cNvPr>
          <p:cNvCxnSpPr>
            <a:cxnSpLocks/>
          </p:cNvCxnSpPr>
          <p:nvPr/>
        </p:nvCxnSpPr>
        <p:spPr>
          <a:xfrm flipV="1">
            <a:off x="3033790" y="5875360"/>
            <a:ext cx="4943325" cy="1"/>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B7A0EA-6B66-475A-97A1-000B88CDBBC1}"/>
              </a:ext>
            </a:extLst>
          </p:cNvPr>
          <p:cNvCxnSpPr>
            <a:cxnSpLocks/>
          </p:cNvCxnSpPr>
          <p:nvPr/>
        </p:nvCxnSpPr>
        <p:spPr>
          <a:xfrm flipV="1">
            <a:off x="3033790" y="4501822"/>
            <a:ext cx="0" cy="1373538"/>
          </a:xfrm>
          <a:prstGeom prst="straightConnector1">
            <a:avLst/>
          </a:prstGeom>
          <a:ln w="31750">
            <a:solidFill>
              <a:schemeClr val="accent6">
                <a:lumMod val="60000"/>
                <a:lumOff val="40000"/>
              </a:schemeClr>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1784B8-19D1-47DE-8DCE-0D51AE92CDAA}"/>
              </a:ext>
            </a:extLst>
          </p:cNvPr>
          <p:cNvSpPr txBox="1"/>
          <p:nvPr/>
        </p:nvSpPr>
        <p:spPr>
          <a:xfrm>
            <a:off x="4264924" y="2199822"/>
            <a:ext cx="2347415" cy="646331"/>
          </a:xfrm>
          <a:prstGeom prst="rect">
            <a:avLst/>
          </a:prstGeom>
          <a:noFill/>
        </p:spPr>
        <p:txBody>
          <a:bodyPr wrap="square" rtlCol="0">
            <a:spAutoFit/>
          </a:bodyPr>
          <a:lstStyle/>
          <a:p>
            <a:pPr algn="ctr"/>
            <a:r>
              <a:rPr lang="ja-JP" altLang="en-US" b="1" dirty="0">
                <a:solidFill>
                  <a:schemeClr val="accent2">
                    <a:lumMod val="75000"/>
                  </a:schemeClr>
                </a:solidFill>
              </a:rPr>
              <a:t>行動（</a:t>
            </a:r>
            <a:r>
              <a:rPr lang="en-US" altLang="ja-JP" b="1" dirty="0">
                <a:solidFill>
                  <a:schemeClr val="accent2">
                    <a:lumMod val="75000"/>
                  </a:schemeClr>
                </a:solidFill>
              </a:rPr>
              <a:t>Action</a:t>
            </a:r>
            <a:r>
              <a:rPr lang="ja-JP" altLang="en-US" b="1" dirty="0">
                <a:solidFill>
                  <a:schemeClr val="accent2">
                    <a:lumMod val="75000"/>
                  </a:schemeClr>
                </a:solidFill>
              </a:rPr>
              <a:t>）</a:t>
            </a:r>
            <a:endParaRPr lang="en-US" altLang="ja-JP" b="1" dirty="0">
              <a:solidFill>
                <a:schemeClr val="accent2">
                  <a:lumMod val="75000"/>
                </a:schemeClr>
              </a:solidFill>
            </a:endParaRPr>
          </a:p>
          <a:p>
            <a:pPr marL="285750" indent="-285750" algn="ctr">
              <a:buFont typeface="Arial" panose="020B0604020202020204" pitchFamily="34" charset="0"/>
              <a:buChar char="•"/>
            </a:pPr>
            <a:r>
              <a:rPr lang="ja-JP" altLang="en-US" b="1" dirty="0">
                <a:solidFill>
                  <a:schemeClr val="accent2">
                    <a:lumMod val="75000"/>
                  </a:schemeClr>
                </a:solidFill>
              </a:rPr>
              <a:t>買う、売る、、、</a:t>
            </a:r>
            <a:endParaRPr lang="en-US" altLang="ja-JP" b="1" dirty="0">
              <a:solidFill>
                <a:schemeClr val="accent2">
                  <a:lumMod val="75000"/>
                </a:schemeClr>
              </a:solidFill>
            </a:endParaRPr>
          </a:p>
        </p:txBody>
      </p:sp>
      <p:sp>
        <p:nvSpPr>
          <p:cNvPr id="32" name="TextBox 31">
            <a:extLst>
              <a:ext uri="{FF2B5EF4-FFF2-40B4-BE49-F238E27FC236}">
                <a16:creationId xmlns:a16="http://schemas.microsoft.com/office/drawing/2014/main" id="{F9B85729-3081-4BDB-8CA5-12E377F01D81}"/>
              </a:ext>
            </a:extLst>
          </p:cNvPr>
          <p:cNvSpPr txBox="1"/>
          <p:nvPr/>
        </p:nvSpPr>
        <p:spPr>
          <a:xfrm>
            <a:off x="4401403" y="5136945"/>
            <a:ext cx="2470749" cy="646331"/>
          </a:xfrm>
          <a:prstGeom prst="rect">
            <a:avLst/>
          </a:prstGeom>
          <a:noFill/>
        </p:spPr>
        <p:txBody>
          <a:bodyPr wrap="square" rtlCol="0">
            <a:spAutoFit/>
          </a:bodyPr>
          <a:lstStyle/>
          <a:p>
            <a:r>
              <a:rPr lang="ja-JP" altLang="en-US" b="1" dirty="0">
                <a:solidFill>
                  <a:schemeClr val="accent6">
                    <a:lumMod val="75000"/>
                  </a:schemeClr>
                </a:solidFill>
              </a:rPr>
              <a:t>報酬（</a:t>
            </a:r>
            <a:r>
              <a:rPr lang="en-US" altLang="ja-JP" b="1" dirty="0">
                <a:solidFill>
                  <a:schemeClr val="accent6">
                    <a:lumMod val="75000"/>
                  </a:schemeClr>
                </a:solidFill>
              </a:rPr>
              <a:t>Reward</a:t>
            </a:r>
            <a:r>
              <a:rPr lang="ja-JP" altLang="en-US" b="1" dirty="0">
                <a:solidFill>
                  <a:schemeClr val="accent6">
                    <a:lumMod val="75000"/>
                  </a:schemeClr>
                </a:solidFill>
              </a:rPr>
              <a:t>）</a:t>
            </a:r>
            <a:endParaRPr lang="en-US" altLang="ja-JP" b="1" dirty="0">
              <a:solidFill>
                <a:schemeClr val="accent6">
                  <a:lumMod val="75000"/>
                </a:schemeClr>
              </a:solidFill>
            </a:endParaRPr>
          </a:p>
          <a:p>
            <a:pPr marL="285750" indent="-285750">
              <a:buFont typeface="Arial" panose="020B0604020202020204" pitchFamily="34" charset="0"/>
              <a:buChar char="•"/>
            </a:pPr>
            <a:r>
              <a:rPr lang="ja-JP" altLang="en-US" b="1" dirty="0">
                <a:solidFill>
                  <a:schemeClr val="accent6">
                    <a:lumMod val="75000"/>
                  </a:schemeClr>
                </a:solidFill>
              </a:rPr>
              <a:t>実現損益</a:t>
            </a:r>
            <a:endParaRPr lang="en-US" b="1" dirty="0">
              <a:solidFill>
                <a:schemeClr val="accent6">
                  <a:lumMod val="75000"/>
                </a:schemeClr>
              </a:solidFill>
            </a:endParaRPr>
          </a:p>
        </p:txBody>
      </p:sp>
      <p:sp>
        <p:nvSpPr>
          <p:cNvPr id="33" name="TextBox 32">
            <a:extLst>
              <a:ext uri="{FF2B5EF4-FFF2-40B4-BE49-F238E27FC236}">
                <a16:creationId xmlns:a16="http://schemas.microsoft.com/office/drawing/2014/main" id="{B0427866-B38B-4C81-BB0C-5D127D81C3A7}"/>
              </a:ext>
            </a:extLst>
          </p:cNvPr>
          <p:cNvSpPr txBox="1"/>
          <p:nvPr/>
        </p:nvSpPr>
        <p:spPr>
          <a:xfrm>
            <a:off x="3165115" y="5934670"/>
            <a:ext cx="4943324" cy="646331"/>
          </a:xfrm>
          <a:prstGeom prst="rect">
            <a:avLst/>
          </a:prstGeom>
          <a:noFill/>
        </p:spPr>
        <p:txBody>
          <a:bodyPr wrap="square" rtlCol="0">
            <a:spAutoFit/>
          </a:bodyPr>
          <a:lstStyle/>
          <a:p>
            <a:r>
              <a:rPr lang="ja-JP" altLang="en-US" b="1" dirty="0">
                <a:solidFill>
                  <a:schemeClr val="accent6">
                    <a:lumMod val="75000"/>
                  </a:schemeClr>
                </a:solidFill>
              </a:rPr>
              <a:t>状態（</a:t>
            </a:r>
            <a:r>
              <a:rPr lang="en-US" altLang="ja-JP" b="1" dirty="0">
                <a:solidFill>
                  <a:schemeClr val="accent6">
                    <a:lumMod val="75000"/>
                  </a:schemeClr>
                </a:solidFill>
              </a:rPr>
              <a:t>State</a:t>
            </a:r>
            <a:r>
              <a:rPr lang="ja-JP" altLang="en-US" b="1" dirty="0">
                <a:solidFill>
                  <a:schemeClr val="accent6">
                    <a:lumMod val="75000"/>
                  </a:schemeClr>
                </a:solidFill>
              </a:rPr>
              <a:t>）</a:t>
            </a:r>
            <a:endParaRPr lang="en-US" altLang="ja-JP" b="1" dirty="0">
              <a:solidFill>
                <a:schemeClr val="accent6">
                  <a:lumMod val="75000"/>
                </a:schemeClr>
              </a:solidFill>
            </a:endParaRPr>
          </a:p>
          <a:p>
            <a:pPr marL="285750" indent="-285750">
              <a:buFont typeface="Arial" panose="020B0604020202020204" pitchFamily="34" charset="0"/>
              <a:buChar char="•"/>
            </a:pPr>
            <a:r>
              <a:rPr lang="ja-JP" altLang="en-US" b="1" dirty="0">
                <a:solidFill>
                  <a:schemeClr val="accent6">
                    <a:lumMod val="75000"/>
                  </a:schemeClr>
                </a:solidFill>
              </a:rPr>
              <a:t>特徴量（テクニカル、ニュース、評価損益等）</a:t>
            </a:r>
            <a:endParaRPr lang="en-US" altLang="ja-JP" b="1" dirty="0">
              <a:solidFill>
                <a:schemeClr val="accent6">
                  <a:lumMod val="75000"/>
                </a:schemeClr>
              </a:solidFill>
            </a:endParaRPr>
          </a:p>
        </p:txBody>
      </p:sp>
      <p:sp>
        <p:nvSpPr>
          <p:cNvPr id="36" name="TextBox 35">
            <a:extLst>
              <a:ext uri="{FF2B5EF4-FFF2-40B4-BE49-F238E27FC236}">
                <a16:creationId xmlns:a16="http://schemas.microsoft.com/office/drawing/2014/main" id="{98788884-0B77-43A9-A79F-55A787A00769}"/>
              </a:ext>
            </a:extLst>
          </p:cNvPr>
          <p:cNvSpPr txBox="1"/>
          <p:nvPr/>
        </p:nvSpPr>
        <p:spPr>
          <a:xfrm>
            <a:off x="4714299" y="3858377"/>
            <a:ext cx="1757212" cy="584775"/>
          </a:xfrm>
          <a:prstGeom prst="rect">
            <a:avLst/>
          </a:prstGeom>
          <a:solidFill>
            <a:schemeClr val="accent5">
              <a:lumMod val="75000"/>
            </a:schemeClr>
          </a:solidFill>
          <a:ln w="25400">
            <a:solidFill>
              <a:schemeClr val="bg1"/>
            </a:solidFill>
          </a:ln>
        </p:spPr>
        <p:txBody>
          <a:bodyPr wrap="none" rtlCol="0">
            <a:spAutoFit/>
          </a:bodyPr>
          <a:lstStyle/>
          <a:p>
            <a:r>
              <a:rPr lang="en-US" sz="3200" b="1" dirty="0" err="1">
                <a:solidFill>
                  <a:schemeClr val="bg1"/>
                </a:solidFill>
              </a:rPr>
              <a:t>Maimate</a:t>
            </a:r>
            <a:endParaRPr lang="en-US" sz="3200" b="1" dirty="0">
              <a:solidFill>
                <a:schemeClr val="bg1"/>
              </a:solidFill>
            </a:endParaRPr>
          </a:p>
        </p:txBody>
      </p:sp>
      <p:pic>
        <p:nvPicPr>
          <p:cNvPr id="8" name="Picture 7">
            <a:extLst>
              <a:ext uri="{FF2B5EF4-FFF2-40B4-BE49-F238E27FC236}">
                <a16:creationId xmlns:a16="http://schemas.microsoft.com/office/drawing/2014/main" id="{8477BEE0-6121-49BB-B2D6-9FF14BACAB09}"/>
              </a:ext>
            </a:extLst>
          </p:cNvPr>
          <p:cNvPicPr>
            <a:picLocks noChangeAspect="1"/>
          </p:cNvPicPr>
          <p:nvPr/>
        </p:nvPicPr>
        <p:blipFill>
          <a:blip r:embed="rId2"/>
          <a:stretch>
            <a:fillRect/>
          </a:stretch>
        </p:blipFill>
        <p:spPr>
          <a:xfrm>
            <a:off x="1047619" y="1727254"/>
            <a:ext cx="1757741" cy="2209271"/>
          </a:xfrm>
          <a:prstGeom prst="rect">
            <a:avLst/>
          </a:prstGeom>
        </p:spPr>
      </p:pic>
      <p:pic>
        <p:nvPicPr>
          <p:cNvPr id="11" name="Picture 10">
            <a:extLst>
              <a:ext uri="{FF2B5EF4-FFF2-40B4-BE49-F238E27FC236}">
                <a16:creationId xmlns:a16="http://schemas.microsoft.com/office/drawing/2014/main" id="{40DDD0F0-3C7B-4D82-AF93-D66A426EE154}"/>
              </a:ext>
            </a:extLst>
          </p:cNvPr>
          <p:cNvPicPr>
            <a:picLocks noChangeAspect="1"/>
          </p:cNvPicPr>
          <p:nvPr/>
        </p:nvPicPr>
        <p:blipFill>
          <a:blip r:embed="rId3"/>
          <a:stretch>
            <a:fillRect/>
          </a:stretch>
        </p:blipFill>
        <p:spPr>
          <a:xfrm>
            <a:off x="8746381" y="4382617"/>
            <a:ext cx="2722433" cy="1964733"/>
          </a:xfrm>
          <a:prstGeom prst="rect">
            <a:avLst/>
          </a:prstGeom>
        </p:spPr>
      </p:pic>
      <p:sp>
        <p:nvSpPr>
          <p:cNvPr id="3" name="Arrow: Curved Down 2">
            <a:extLst>
              <a:ext uri="{FF2B5EF4-FFF2-40B4-BE49-F238E27FC236}">
                <a16:creationId xmlns:a16="http://schemas.microsoft.com/office/drawing/2014/main" id="{D7E1F79A-D3E4-42D4-87AB-AE549238DFE9}"/>
              </a:ext>
            </a:extLst>
          </p:cNvPr>
          <p:cNvSpPr/>
          <p:nvPr/>
        </p:nvSpPr>
        <p:spPr>
          <a:xfrm>
            <a:off x="4264924" y="3191101"/>
            <a:ext cx="2661870" cy="584775"/>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Down 20">
            <a:extLst>
              <a:ext uri="{FF2B5EF4-FFF2-40B4-BE49-F238E27FC236}">
                <a16:creationId xmlns:a16="http://schemas.microsoft.com/office/drawing/2014/main" id="{44366312-C838-4A6C-BA1A-B0ED635DBD7E}"/>
              </a:ext>
            </a:extLst>
          </p:cNvPr>
          <p:cNvSpPr/>
          <p:nvPr/>
        </p:nvSpPr>
        <p:spPr>
          <a:xfrm rot="10800000">
            <a:off x="4214885" y="4525653"/>
            <a:ext cx="2661870" cy="584775"/>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C0E0DFBE-FE00-4A94-B1D2-9C895E556EBB}"/>
              </a:ext>
            </a:extLst>
          </p:cNvPr>
          <p:cNvSpPr txBox="1"/>
          <p:nvPr/>
        </p:nvSpPr>
        <p:spPr>
          <a:xfrm>
            <a:off x="6872152" y="3097763"/>
            <a:ext cx="876531" cy="461665"/>
          </a:xfrm>
          <a:prstGeom prst="rect">
            <a:avLst/>
          </a:prstGeom>
          <a:noFill/>
        </p:spPr>
        <p:txBody>
          <a:bodyPr wrap="square" rtlCol="0">
            <a:spAutoFit/>
          </a:bodyPr>
          <a:lstStyle/>
          <a:p>
            <a:r>
              <a:rPr lang="ja-JP" altLang="en-US" sz="2400" b="1" dirty="0">
                <a:solidFill>
                  <a:srgbClr val="FF0000"/>
                </a:solidFill>
              </a:rPr>
              <a:t>５回</a:t>
            </a:r>
            <a:endParaRPr lang="en-US" sz="2400" b="1" dirty="0">
              <a:solidFill>
                <a:srgbClr val="FF0000"/>
              </a:solidFill>
            </a:endParaRPr>
          </a:p>
        </p:txBody>
      </p:sp>
    </p:spTree>
    <p:extLst>
      <p:ext uri="{BB962C8B-B14F-4D97-AF65-F5344CB8AC3E}">
        <p14:creationId xmlns:p14="http://schemas.microsoft.com/office/powerpoint/2010/main" val="100475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強化学習（ターゲットデータ）　</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12</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6" name="TextBox 5">
            <a:extLst>
              <a:ext uri="{FF2B5EF4-FFF2-40B4-BE49-F238E27FC236}">
                <a16:creationId xmlns:a16="http://schemas.microsoft.com/office/drawing/2014/main" id="{91250946-66E0-446C-8D03-4BB214B7EFFD}"/>
              </a:ext>
            </a:extLst>
          </p:cNvPr>
          <p:cNvSpPr txBox="1"/>
          <p:nvPr/>
        </p:nvSpPr>
        <p:spPr>
          <a:xfrm>
            <a:off x="960404" y="1957401"/>
            <a:ext cx="8642109" cy="830997"/>
          </a:xfrm>
          <a:prstGeom prst="rect">
            <a:avLst/>
          </a:prstGeom>
          <a:noFill/>
        </p:spPr>
        <p:txBody>
          <a:bodyPr wrap="none" rtlCol="0">
            <a:spAutoFit/>
          </a:bodyPr>
          <a:lstStyle/>
          <a:p>
            <a:r>
              <a:rPr lang="ja-JP" altLang="en-US" sz="2400" dirty="0"/>
              <a:t>ターゲット ＝ 未来のディスカウント報酬の合計（期待値）</a:t>
            </a:r>
            <a:endParaRPr lang="en-US" sz="2400" dirty="0"/>
          </a:p>
          <a:p>
            <a:r>
              <a:rPr lang="en-US" sz="2400" dirty="0"/>
              <a:t>		</a:t>
            </a:r>
            <a:r>
              <a:rPr lang="ja-JP" altLang="en-US" sz="2400" dirty="0"/>
              <a:t>（</a:t>
            </a:r>
            <a:r>
              <a:rPr lang="ja-JP" altLang="en-US" sz="2400" b="1" dirty="0">
                <a:solidFill>
                  <a:srgbClr val="FF0000"/>
                </a:solidFill>
              </a:rPr>
              <a:t>マイメイトでディスカウント報酬は</a:t>
            </a:r>
            <a:r>
              <a:rPr lang="ja-JP" altLang="en-US" sz="2400" b="1" u="sng" dirty="0">
                <a:solidFill>
                  <a:srgbClr val="FF0000"/>
                </a:solidFill>
              </a:rPr>
              <a:t>使われてません</a:t>
            </a:r>
            <a:r>
              <a:rPr lang="ja-JP" altLang="en-US" sz="2400" b="1" dirty="0">
                <a:solidFill>
                  <a:srgbClr val="FF0000"/>
                </a:solidFill>
              </a:rPr>
              <a:t>）</a:t>
            </a:r>
            <a:endParaRPr lang="en-US" sz="2400" b="1" dirty="0">
              <a:solidFill>
                <a:srgbClr val="FF0000"/>
              </a:solidFill>
            </a:endParaRPr>
          </a:p>
        </p:txBody>
      </p:sp>
    </p:spTree>
    <p:extLst>
      <p:ext uri="{BB962C8B-B14F-4D97-AF65-F5344CB8AC3E}">
        <p14:creationId xmlns:p14="http://schemas.microsoft.com/office/powerpoint/2010/main" val="210156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強化学習（ターゲットデータ）　</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13</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6" name="TextBox 5">
            <a:extLst>
              <a:ext uri="{FF2B5EF4-FFF2-40B4-BE49-F238E27FC236}">
                <a16:creationId xmlns:a16="http://schemas.microsoft.com/office/drawing/2014/main" id="{91250946-66E0-446C-8D03-4BB214B7EFFD}"/>
              </a:ext>
            </a:extLst>
          </p:cNvPr>
          <p:cNvSpPr txBox="1"/>
          <p:nvPr/>
        </p:nvSpPr>
        <p:spPr>
          <a:xfrm>
            <a:off x="960404" y="1957401"/>
            <a:ext cx="8642109" cy="830997"/>
          </a:xfrm>
          <a:prstGeom prst="rect">
            <a:avLst/>
          </a:prstGeom>
          <a:noFill/>
        </p:spPr>
        <p:txBody>
          <a:bodyPr wrap="none" rtlCol="0">
            <a:spAutoFit/>
          </a:bodyPr>
          <a:lstStyle/>
          <a:p>
            <a:r>
              <a:rPr lang="ja-JP" altLang="en-US" sz="2400" dirty="0"/>
              <a:t>ターゲット ＝ 未来のディスカウント報酬の合計（期待値）</a:t>
            </a:r>
            <a:endParaRPr lang="en-US" sz="2400" dirty="0"/>
          </a:p>
          <a:p>
            <a:r>
              <a:rPr lang="en-US" sz="2400" dirty="0"/>
              <a:t>		</a:t>
            </a:r>
            <a:r>
              <a:rPr lang="ja-JP" altLang="en-US" sz="2400" dirty="0"/>
              <a:t>（</a:t>
            </a:r>
            <a:r>
              <a:rPr lang="ja-JP" altLang="en-US" sz="2400" b="1" dirty="0">
                <a:solidFill>
                  <a:srgbClr val="FF0000"/>
                </a:solidFill>
              </a:rPr>
              <a:t>マイメイトでディスカウント報酬は</a:t>
            </a:r>
            <a:r>
              <a:rPr lang="ja-JP" altLang="en-US" sz="2400" b="1" u="sng" dirty="0">
                <a:solidFill>
                  <a:srgbClr val="FF0000"/>
                </a:solidFill>
              </a:rPr>
              <a:t>使われてません</a:t>
            </a:r>
            <a:r>
              <a:rPr lang="ja-JP" altLang="en-US" sz="2400" b="1" dirty="0">
                <a:solidFill>
                  <a:srgbClr val="FF0000"/>
                </a:solidFill>
              </a:rPr>
              <a:t>）</a:t>
            </a:r>
            <a:endParaRPr lang="en-US" sz="2400" b="1" dirty="0">
              <a:solidFill>
                <a:srgbClr val="FF0000"/>
              </a:solidFill>
            </a:endParaRPr>
          </a:p>
        </p:txBody>
      </p:sp>
      <p:sp>
        <p:nvSpPr>
          <p:cNvPr id="9" name="TextBox 8">
            <a:extLst>
              <a:ext uri="{FF2B5EF4-FFF2-40B4-BE49-F238E27FC236}">
                <a16:creationId xmlns:a16="http://schemas.microsoft.com/office/drawing/2014/main" id="{1A992C98-91D4-481D-940F-674BA3BA939F}"/>
              </a:ext>
            </a:extLst>
          </p:cNvPr>
          <p:cNvSpPr txBox="1"/>
          <p:nvPr/>
        </p:nvSpPr>
        <p:spPr>
          <a:xfrm>
            <a:off x="3407390" y="5105492"/>
            <a:ext cx="3489953" cy="369332"/>
          </a:xfrm>
          <a:prstGeom prst="rect">
            <a:avLst/>
          </a:prstGeom>
          <a:noFill/>
        </p:spPr>
        <p:txBody>
          <a:bodyPr wrap="square" rtlCol="0">
            <a:spAutoFit/>
          </a:bodyPr>
          <a:lstStyle/>
          <a:p>
            <a:r>
              <a:rPr lang="en-US" b="1" dirty="0"/>
              <a:t>(s=</a:t>
            </a:r>
            <a:r>
              <a:rPr lang="ja-JP" altLang="en-US" b="1" dirty="0"/>
              <a:t>状態</a:t>
            </a:r>
            <a:r>
              <a:rPr lang="en-US" b="1" dirty="0"/>
              <a:t>, a=</a:t>
            </a:r>
            <a:r>
              <a:rPr lang="ja-JP" altLang="en-US" b="1" dirty="0"/>
              <a:t>アクション</a:t>
            </a:r>
            <a:r>
              <a:rPr lang="en-US" b="1" dirty="0"/>
              <a: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04EC62-5A9D-41B6-936C-BCAE076CDB1F}"/>
                  </a:ext>
                </a:extLst>
              </p:cNvPr>
              <p:cNvSpPr txBox="1"/>
              <p:nvPr/>
            </p:nvSpPr>
            <p:spPr>
              <a:xfrm>
                <a:off x="2282660" y="4460425"/>
                <a:ext cx="5845050" cy="369332"/>
              </a:xfrm>
              <a:prstGeom prst="rect">
                <a:avLst/>
              </a:prstGeom>
              <a:noFill/>
            </p:spPr>
            <p:txBody>
              <a:bodyPr wrap="square" rtlCol="0">
                <a:spAutoFit/>
              </a:bodyPr>
              <a:lstStyle/>
              <a:p>
                <a14:m>
                  <m:oMath xmlns:m="http://schemas.openxmlformats.org/officeDocument/2006/math">
                    <m:r>
                      <a:rPr lang="en-US" altLang="ja-JP" b="1" i="1" smtClean="0">
                        <a:latin typeface="Cambria Math" panose="02040503050406030204" pitchFamily="18" charset="0"/>
                      </a:rPr>
                      <m:t>𝑸</m:t>
                    </m:r>
                    <m:r>
                      <a:rPr lang="en-US" altLang="ja-JP" b="1" i="1" smtClean="0">
                        <a:latin typeface="Cambria Math" panose="02040503050406030204" pitchFamily="18" charset="0"/>
                      </a:rPr>
                      <m:t>(</m:t>
                    </m:r>
                    <m:r>
                      <a:rPr lang="en-US" altLang="ja-JP" b="1" i="1" smtClean="0">
                        <a:latin typeface="Cambria Math" panose="02040503050406030204" pitchFamily="18" charset="0"/>
                      </a:rPr>
                      <m:t>𝒔</m:t>
                    </m:r>
                    <m:r>
                      <a:rPr lang="en-US" altLang="ja-JP" b="1" i="1" smtClean="0">
                        <a:latin typeface="Cambria Math" panose="02040503050406030204" pitchFamily="18" charset="0"/>
                      </a:rPr>
                      <m:t>,</m:t>
                    </m:r>
                    <m:r>
                      <a:rPr lang="en-US" altLang="ja-JP" b="1" i="1" smtClean="0">
                        <a:latin typeface="Cambria Math" panose="02040503050406030204" pitchFamily="18" charset="0"/>
                      </a:rPr>
                      <m:t>𝒂</m:t>
                    </m:r>
                    <m:r>
                      <a:rPr lang="en-US" altLang="ja-JP" b="1" i="1" smtClean="0">
                        <a:latin typeface="Cambria Math" panose="02040503050406030204" pitchFamily="18" charset="0"/>
                      </a:rPr>
                      <m:t>)</m:t>
                    </m:r>
                  </m:oMath>
                </a14:m>
                <a:r>
                  <a:rPr lang="ja-JP" altLang="en-US" b="1" dirty="0"/>
                  <a:t>＝未来報酬と最適アクションを教えてくれる</a:t>
                </a:r>
                <a:endParaRPr lang="en-US" b="1" dirty="0"/>
              </a:p>
            </p:txBody>
          </p:sp>
        </mc:Choice>
        <mc:Fallback xmlns="">
          <p:sp>
            <p:nvSpPr>
              <p:cNvPr id="10" name="TextBox 9">
                <a:extLst>
                  <a:ext uri="{FF2B5EF4-FFF2-40B4-BE49-F238E27FC236}">
                    <a16:creationId xmlns:a16="http://schemas.microsoft.com/office/drawing/2014/main" id="{E804EC62-5A9D-41B6-936C-BCAE076CDB1F}"/>
                  </a:ext>
                </a:extLst>
              </p:cNvPr>
              <p:cNvSpPr txBox="1">
                <a:spLocks noRot="1" noChangeAspect="1" noMove="1" noResize="1" noEditPoints="1" noAdjustHandles="1" noChangeArrowheads="1" noChangeShapeType="1" noTextEdit="1"/>
              </p:cNvSpPr>
              <p:nvPr/>
            </p:nvSpPr>
            <p:spPr>
              <a:xfrm>
                <a:off x="2282660" y="4460425"/>
                <a:ext cx="5845050" cy="369332"/>
              </a:xfrm>
              <a:prstGeom prst="rect">
                <a:avLst/>
              </a:prstGeom>
              <a:blipFill>
                <a:blip r:embed="rId2"/>
                <a:stretch>
                  <a:fillRect l="-209" t="-13333" b="-2333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CB76D58-8350-4FB1-A80C-5140910325FE}"/>
              </a:ext>
            </a:extLst>
          </p:cNvPr>
          <p:cNvSpPr txBox="1"/>
          <p:nvPr/>
        </p:nvSpPr>
        <p:spPr>
          <a:xfrm>
            <a:off x="3848775" y="3884937"/>
            <a:ext cx="6097136" cy="369332"/>
          </a:xfrm>
          <a:prstGeom prst="rect">
            <a:avLst/>
          </a:prstGeom>
          <a:noFill/>
        </p:spPr>
        <p:txBody>
          <a:bodyPr wrap="square">
            <a:spAutoFit/>
          </a:bodyPr>
          <a:lstStyle/>
          <a:p>
            <a:r>
              <a:rPr lang="en-US" altLang="ja-JP" sz="1800" b="1" dirty="0">
                <a:solidFill>
                  <a:srgbClr val="FF0000"/>
                </a:solidFill>
              </a:rPr>
              <a:t>Q Learning</a:t>
            </a:r>
            <a:endParaRPr lang="en-US" dirty="0"/>
          </a:p>
        </p:txBody>
      </p:sp>
      <p:sp>
        <p:nvSpPr>
          <p:cNvPr id="7" name="Rectangle 6">
            <a:extLst>
              <a:ext uri="{FF2B5EF4-FFF2-40B4-BE49-F238E27FC236}">
                <a16:creationId xmlns:a16="http://schemas.microsoft.com/office/drawing/2014/main" id="{AEAAB4FC-7824-4EF3-8F20-6E656D2FF3E0}"/>
              </a:ext>
            </a:extLst>
          </p:cNvPr>
          <p:cNvSpPr/>
          <p:nvPr/>
        </p:nvSpPr>
        <p:spPr>
          <a:xfrm>
            <a:off x="2006082" y="3666931"/>
            <a:ext cx="5579641" cy="2099387"/>
          </a:xfrm>
          <a:prstGeom prst="rect">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607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a:t>
            </a:r>
            <a:r>
              <a:rPr lang="en-US" altLang="ja-JP" sz="3200" b="1" dirty="0"/>
              <a:t>Actor-Critic</a:t>
            </a:r>
            <a:r>
              <a:rPr lang="ja-JP" altLang="en-US" sz="3200" b="1" dirty="0"/>
              <a:t>）</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14</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F245D06-FDFE-4655-9DF0-4F7EF24DCA30}"/>
                  </a:ext>
                </a:extLst>
              </p:cNvPr>
              <p:cNvSpPr txBox="1"/>
              <p:nvPr/>
            </p:nvSpPr>
            <p:spPr>
              <a:xfrm>
                <a:off x="1504665" y="3187245"/>
                <a:ext cx="141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𝑄</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𝑎</m:t>
                          </m:r>
                        </m:e>
                        <m:sub/>
                      </m:sSub>
                      <m:r>
                        <a:rPr lang="en-US" sz="2400" i="1">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8" name="TextBox 7">
                <a:extLst>
                  <a:ext uri="{FF2B5EF4-FFF2-40B4-BE49-F238E27FC236}">
                    <a16:creationId xmlns:a16="http://schemas.microsoft.com/office/drawing/2014/main" id="{9F245D06-FDFE-4655-9DF0-4F7EF24DCA30}"/>
                  </a:ext>
                </a:extLst>
              </p:cNvPr>
              <p:cNvSpPr txBox="1">
                <a:spLocks noRot="1" noChangeAspect="1" noMove="1" noResize="1" noEditPoints="1" noAdjustHandles="1" noChangeArrowheads="1" noChangeShapeType="1" noTextEdit="1"/>
              </p:cNvSpPr>
              <p:nvPr/>
            </p:nvSpPr>
            <p:spPr>
              <a:xfrm>
                <a:off x="1504665" y="3187245"/>
                <a:ext cx="1417952" cy="369332"/>
              </a:xfrm>
              <a:prstGeom prst="rect">
                <a:avLst/>
              </a:prstGeom>
              <a:blipFill>
                <a:blip r:embed="rId2"/>
                <a:stretch>
                  <a:fillRect l="-6466" r="-7328" b="-3666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3A9D7D6-E55B-49B1-B96E-8B673DD9A88A}"/>
              </a:ext>
            </a:extLst>
          </p:cNvPr>
          <p:cNvCxnSpPr/>
          <p:nvPr/>
        </p:nvCxnSpPr>
        <p:spPr>
          <a:xfrm flipV="1">
            <a:off x="3063922" y="2770496"/>
            <a:ext cx="955344" cy="47830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EEAAA2-90BA-4D69-8C0F-352F1C5B0054}"/>
              </a:ext>
            </a:extLst>
          </p:cNvPr>
          <p:cNvCxnSpPr>
            <a:cxnSpLocks/>
          </p:cNvCxnSpPr>
          <p:nvPr/>
        </p:nvCxnSpPr>
        <p:spPr>
          <a:xfrm>
            <a:off x="3063922" y="3556577"/>
            <a:ext cx="955344" cy="44221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B0DB667-276C-4F4D-83BF-560D36471D3C}"/>
                  </a:ext>
                </a:extLst>
              </p:cNvPr>
              <p:cNvSpPr txBox="1"/>
              <p:nvPr/>
            </p:nvSpPr>
            <p:spPr>
              <a:xfrm>
                <a:off x="4174501" y="2582839"/>
                <a:ext cx="5378204"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𝜋</m:t>
                    </m:r>
                  </m:oMath>
                </a14:m>
                <a:r>
                  <a:rPr lang="en-US" sz="2400" dirty="0"/>
                  <a:t>(</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𝑠</m:t>
                        </m:r>
                      </m:e>
                      <m:sub/>
                    </m:sSub>
                    <m:r>
                      <a:rPr lang="en-US" sz="2400" b="0" i="1" dirty="0" smtClean="0">
                        <a:latin typeface="Cambria Math" panose="02040503050406030204" pitchFamily="18" charset="0"/>
                      </a:rPr>
                      <m:t>)</m:t>
                    </m:r>
                  </m:oMath>
                </a14:m>
                <a:r>
                  <a:rPr lang="en-US" sz="2400" dirty="0"/>
                  <a:t>    Policy </a:t>
                </a:r>
                <a:r>
                  <a:rPr lang="ja-JP" altLang="en-US" sz="2400" dirty="0"/>
                  <a:t>関数</a:t>
                </a:r>
                <a:r>
                  <a:rPr lang="en-US" sz="2400" dirty="0"/>
                  <a:t> = </a:t>
                </a:r>
                <a:r>
                  <a:rPr lang="ja-JP" altLang="en-US" sz="2400" dirty="0"/>
                  <a:t>アクション 　</a:t>
                </a:r>
                <a:r>
                  <a:rPr lang="en-US" altLang="ja-JP" sz="2400" dirty="0"/>
                  <a:t>(Actor)</a:t>
                </a:r>
                <a:endParaRPr lang="en-US" sz="2400" dirty="0"/>
              </a:p>
            </p:txBody>
          </p:sp>
        </mc:Choice>
        <mc:Fallback>
          <p:sp>
            <p:nvSpPr>
              <p:cNvPr id="13" name="TextBox 12">
                <a:extLst>
                  <a:ext uri="{FF2B5EF4-FFF2-40B4-BE49-F238E27FC236}">
                    <a16:creationId xmlns:a16="http://schemas.microsoft.com/office/drawing/2014/main" id="{EB0DB667-276C-4F4D-83BF-560D36471D3C}"/>
                  </a:ext>
                </a:extLst>
              </p:cNvPr>
              <p:cNvSpPr txBox="1">
                <a:spLocks noRot="1" noChangeAspect="1" noMove="1" noResize="1" noEditPoints="1" noAdjustHandles="1" noChangeArrowheads="1" noChangeShapeType="1" noTextEdit="1"/>
              </p:cNvSpPr>
              <p:nvPr/>
            </p:nvSpPr>
            <p:spPr>
              <a:xfrm>
                <a:off x="4174501" y="2582839"/>
                <a:ext cx="5378204" cy="369332"/>
              </a:xfrm>
              <a:prstGeom prst="rect">
                <a:avLst/>
              </a:prstGeom>
              <a:blipFill>
                <a:blip r:embed="rId3"/>
                <a:stretch>
                  <a:fillRect l="-1474" t="-33333" r="-2721" b="-5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C94BB22-8FB7-47B0-879D-F6A63E62A4F4}"/>
                  </a:ext>
                </a:extLst>
              </p:cNvPr>
              <p:cNvSpPr txBox="1"/>
              <p:nvPr/>
            </p:nvSpPr>
            <p:spPr>
              <a:xfrm>
                <a:off x="4183600" y="3859663"/>
                <a:ext cx="5477910"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sSub>
                    <m:r>
                      <a:rPr lang="en-US" sz="2400" b="0" i="1" smtClean="0">
                        <a:latin typeface="Cambria Math" panose="02040503050406030204" pitchFamily="18" charset="0"/>
                      </a:rPr>
                      <m:t>)</m:t>
                    </m:r>
                  </m:oMath>
                </a14:m>
                <a:r>
                  <a:rPr lang="en-US" sz="2400" dirty="0"/>
                  <a:t>   Value </a:t>
                </a:r>
                <a:r>
                  <a:rPr lang="ja-JP" altLang="en-US" sz="2400" dirty="0"/>
                  <a:t>関数 </a:t>
                </a:r>
                <a:r>
                  <a:rPr lang="en-US" sz="2400" dirty="0"/>
                  <a:t>= </a:t>
                </a:r>
                <a:r>
                  <a:rPr lang="ja-JP" altLang="en-US" sz="2400" dirty="0"/>
                  <a:t>未来の報酬 　</a:t>
                </a:r>
                <a:r>
                  <a:rPr lang="en-US" altLang="ja-JP" sz="2400" dirty="0"/>
                  <a:t>(Critic)</a:t>
                </a:r>
                <a:endParaRPr lang="en-US" sz="2400" dirty="0"/>
              </a:p>
            </p:txBody>
          </p:sp>
        </mc:Choice>
        <mc:Fallback>
          <p:sp>
            <p:nvSpPr>
              <p:cNvPr id="14" name="TextBox 13">
                <a:extLst>
                  <a:ext uri="{FF2B5EF4-FFF2-40B4-BE49-F238E27FC236}">
                    <a16:creationId xmlns:a16="http://schemas.microsoft.com/office/drawing/2014/main" id="{8C94BB22-8FB7-47B0-879D-F6A63E62A4F4}"/>
                  </a:ext>
                </a:extLst>
              </p:cNvPr>
              <p:cNvSpPr txBox="1">
                <a:spLocks noRot="1" noChangeAspect="1" noMove="1" noResize="1" noEditPoints="1" noAdjustHandles="1" noChangeArrowheads="1" noChangeShapeType="1" noTextEdit="1"/>
              </p:cNvSpPr>
              <p:nvPr/>
            </p:nvSpPr>
            <p:spPr>
              <a:xfrm>
                <a:off x="4183600" y="3859663"/>
                <a:ext cx="5477910" cy="369332"/>
              </a:xfrm>
              <a:prstGeom prst="rect">
                <a:avLst/>
              </a:prstGeom>
              <a:blipFill>
                <a:blip r:embed="rId4"/>
                <a:stretch>
                  <a:fillRect l="-1891" t="-31148" r="-2225" b="-5082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C275110-4323-45BF-82F0-D4A996932C30}"/>
              </a:ext>
            </a:extLst>
          </p:cNvPr>
          <p:cNvSpPr txBox="1"/>
          <p:nvPr/>
        </p:nvSpPr>
        <p:spPr>
          <a:xfrm>
            <a:off x="4396074" y="5136487"/>
            <a:ext cx="2514881" cy="523220"/>
          </a:xfrm>
          <a:prstGeom prst="rect">
            <a:avLst/>
          </a:prstGeom>
          <a:noFill/>
        </p:spPr>
        <p:txBody>
          <a:bodyPr wrap="square" rtlCol="0">
            <a:spAutoFit/>
          </a:bodyPr>
          <a:lstStyle/>
          <a:p>
            <a:pPr algn="ctr"/>
            <a:r>
              <a:rPr lang="en-US" sz="2800" b="1" dirty="0">
                <a:solidFill>
                  <a:srgbClr val="FF0000"/>
                </a:solidFill>
              </a:rPr>
              <a:t>Actor-Critic</a:t>
            </a:r>
          </a:p>
        </p:txBody>
      </p:sp>
    </p:spTree>
    <p:extLst>
      <p:ext uri="{BB962C8B-B14F-4D97-AF65-F5344CB8AC3E}">
        <p14:creationId xmlns:p14="http://schemas.microsoft.com/office/powerpoint/2010/main" val="358151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a:t>
            </a:r>
            <a:r>
              <a:rPr lang="en-US" altLang="ja-JP" sz="3200" b="1" dirty="0"/>
              <a:t>Advantage, A2C</a:t>
            </a:r>
            <a:r>
              <a:rPr lang="ja-JP" altLang="en-US" sz="3200" b="1" dirty="0"/>
              <a:t>）　</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15</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6" name="TextBox 5">
            <a:extLst>
              <a:ext uri="{FF2B5EF4-FFF2-40B4-BE49-F238E27FC236}">
                <a16:creationId xmlns:a16="http://schemas.microsoft.com/office/drawing/2014/main" id="{91250946-66E0-446C-8D03-4BB214B7EFFD}"/>
              </a:ext>
            </a:extLst>
          </p:cNvPr>
          <p:cNvSpPr txBox="1"/>
          <p:nvPr/>
        </p:nvSpPr>
        <p:spPr>
          <a:xfrm>
            <a:off x="1529245" y="1869217"/>
            <a:ext cx="9895658" cy="830997"/>
          </a:xfrm>
          <a:prstGeom prst="rect">
            <a:avLst/>
          </a:prstGeom>
          <a:noFill/>
        </p:spPr>
        <p:txBody>
          <a:bodyPr wrap="none" rtlCol="0">
            <a:spAutoFit/>
          </a:bodyPr>
          <a:lstStyle/>
          <a:p>
            <a:r>
              <a:rPr lang="ja-JP" altLang="en-US" sz="2400" b="1" dirty="0"/>
              <a:t>損失関数（</a:t>
            </a:r>
            <a:r>
              <a:rPr lang="en-US" altLang="ja-JP" sz="2400" b="1" dirty="0"/>
              <a:t>Loss function</a:t>
            </a:r>
            <a:r>
              <a:rPr lang="ja-JP" altLang="en-US" sz="2400" b="1" dirty="0"/>
              <a:t>）</a:t>
            </a:r>
            <a:endParaRPr lang="en-US" altLang="ja-JP" sz="2400" b="1" dirty="0"/>
          </a:p>
          <a:p>
            <a:pPr marL="342900" indent="-342900">
              <a:buFont typeface="Arial" panose="020B0604020202020204" pitchFamily="34" charset="0"/>
              <a:buChar char="•"/>
            </a:pPr>
            <a:r>
              <a:rPr lang="ja-JP" altLang="en-US" sz="2400" b="1" dirty="0"/>
              <a:t>損失関数＝誤差関数（モデルの評価をする、</a:t>
            </a:r>
            <a:r>
              <a:rPr lang="en-US" altLang="ja-JP" sz="2400" b="1" dirty="0"/>
              <a:t>AI</a:t>
            </a:r>
            <a:r>
              <a:rPr lang="ja-JP" altLang="en-US" sz="2400" b="1" dirty="0"/>
              <a:t>パラメータの更新に必要）</a:t>
            </a:r>
            <a:endParaRPr lang="en-US" altLang="ja-JP" sz="2400" b="1" dirty="0"/>
          </a:p>
        </p:txBody>
      </p:sp>
      <p:sp>
        <p:nvSpPr>
          <p:cNvPr id="12" name="TextBox 11">
            <a:extLst>
              <a:ext uri="{FF2B5EF4-FFF2-40B4-BE49-F238E27FC236}">
                <a16:creationId xmlns:a16="http://schemas.microsoft.com/office/drawing/2014/main" id="{D193DC6E-D96A-4556-B2F2-6EDFD06E35ED}"/>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89527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強化学習（損失関数）　</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16</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6" name="TextBox 5">
            <a:extLst>
              <a:ext uri="{FF2B5EF4-FFF2-40B4-BE49-F238E27FC236}">
                <a16:creationId xmlns:a16="http://schemas.microsoft.com/office/drawing/2014/main" id="{91250946-66E0-446C-8D03-4BB214B7EFFD}"/>
              </a:ext>
            </a:extLst>
          </p:cNvPr>
          <p:cNvSpPr txBox="1"/>
          <p:nvPr/>
        </p:nvSpPr>
        <p:spPr>
          <a:xfrm>
            <a:off x="1529245" y="1869217"/>
            <a:ext cx="10126490" cy="830997"/>
          </a:xfrm>
          <a:prstGeom prst="rect">
            <a:avLst/>
          </a:prstGeom>
          <a:noFill/>
        </p:spPr>
        <p:txBody>
          <a:bodyPr wrap="none" rtlCol="0">
            <a:spAutoFit/>
          </a:bodyPr>
          <a:lstStyle/>
          <a:p>
            <a:r>
              <a:rPr lang="ja-JP" altLang="en-US" sz="2400" b="1" dirty="0"/>
              <a:t>損失関数（</a:t>
            </a:r>
            <a:r>
              <a:rPr lang="en-US" altLang="ja-JP" sz="2400" b="1" dirty="0"/>
              <a:t>Loss function</a:t>
            </a:r>
            <a:r>
              <a:rPr lang="ja-JP" altLang="en-US" sz="2400" b="1" dirty="0"/>
              <a:t>）</a:t>
            </a:r>
            <a:endParaRPr lang="en-US" altLang="ja-JP" sz="2400" b="1" dirty="0"/>
          </a:p>
          <a:p>
            <a:pPr marL="342900" indent="-342900">
              <a:buFont typeface="Arial" panose="020B0604020202020204" pitchFamily="34" charset="0"/>
              <a:buChar char="•"/>
            </a:pPr>
            <a:r>
              <a:rPr lang="ja-JP" altLang="en-US" sz="2400" b="1" dirty="0"/>
              <a:t>損失関数＝誤差関数（モデルの評価をする、</a:t>
            </a:r>
            <a:r>
              <a:rPr lang="en-US" altLang="ja-JP" sz="2400" b="1" dirty="0"/>
              <a:t>AI</a:t>
            </a:r>
            <a:r>
              <a:rPr lang="ja-JP" altLang="en-US" sz="2400" b="1" dirty="0"/>
              <a:t>パラメータの更新に必要）</a:t>
            </a:r>
            <a:endParaRPr lang="en-US" altLang="ja-JP" sz="2400"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9CD7F-7233-476D-98EE-0FCADAE2A377}"/>
                  </a:ext>
                </a:extLst>
              </p:cNvPr>
              <p:cNvSpPr txBox="1"/>
              <p:nvPr/>
            </p:nvSpPr>
            <p:spPr>
              <a:xfrm>
                <a:off x="1529245" y="3103375"/>
                <a:ext cx="8935138" cy="369332"/>
              </a:xfrm>
              <a:prstGeom prst="rect">
                <a:avLst/>
              </a:prstGeom>
              <a:noFill/>
            </p:spPr>
            <p:txBody>
              <a:bodyPr wrap="none" lIns="0" tIns="0" rIns="0" bIns="0" rtlCol="0">
                <a:spAutoFit/>
              </a:bodyPr>
              <a:lstStyle/>
              <a:p>
                <a:r>
                  <a:rPr lang="ja-JP" altLang="en-US" sz="2400" dirty="0"/>
                  <a:t>損失関数</a:t>
                </a:r>
                <a:r>
                  <a:rPr lang="en-US" altLang="ja-JP" sz="2400" dirty="0"/>
                  <a:t> = </a:t>
                </a:r>
                <a14:m>
                  <m:oMath xmlns:m="http://schemas.openxmlformats.org/officeDocument/2006/math">
                    <m:r>
                      <m:rPr>
                        <m:sty m:val="p"/>
                      </m:rPr>
                      <a:rPr lang="en-US" altLang="ja-JP" sz="2400" i="1" dirty="0" smtClean="0">
                        <a:solidFill>
                          <a:schemeClr val="accent2">
                            <a:lumMod val="60000"/>
                            <a:lumOff val="40000"/>
                          </a:schemeClr>
                        </a:solidFill>
                        <a:latin typeface="Cambria Math" panose="02040503050406030204" pitchFamily="18" charset="0"/>
                      </a:rPr>
                      <m:t>Value</m:t>
                    </m:r>
                  </m:oMath>
                </a14:m>
                <a:r>
                  <a:rPr lang="ja-JP" altLang="en-US" sz="2400" dirty="0">
                    <a:solidFill>
                      <a:schemeClr val="accent2">
                        <a:lumMod val="60000"/>
                        <a:lumOff val="40000"/>
                      </a:schemeClr>
                    </a:solidFill>
                  </a:rPr>
                  <a:t>損失 </a:t>
                </a:r>
                <a:r>
                  <a:rPr lang="ja-JP" altLang="en-US" sz="2400" dirty="0"/>
                  <a:t>＋ </a:t>
                </a:r>
                <a:r>
                  <a:rPr lang="en-US" altLang="ja-JP" sz="2400" dirty="0">
                    <a:solidFill>
                      <a:schemeClr val="accent1">
                        <a:lumMod val="60000"/>
                        <a:lumOff val="40000"/>
                      </a:schemeClr>
                    </a:solidFill>
                  </a:rPr>
                  <a:t>Policy</a:t>
                </a:r>
                <a:r>
                  <a:rPr lang="ja-JP" altLang="en-US" sz="2400" dirty="0">
                    <a:solidFill>
                      <a:schemeClr val="accent1">
                        <a:lumMod val="60000"/>
                        <a:lumOff val="40000"/>
                      </a:schemeClr>
                    </a:solidFill>
                  </a:rPr>
                  <a:t>損失 </a:t>
                </a:r>
                <a:r>
                  <a:rPr lang="ja-JP" altLang="en-US" sz="2400" dirty="0"/>
                  <a:t>＋ </a:t>
                </a:r>
                <a:r>
                  <a:rPr lang="en-US" altLang="ja-JP" sz="2400" dirty="0">
                    <a:solidFill>
                      <a:schemeClr val="accent6">
                        <a:lumMod val="60000"/>
                        <a:lumOff val="40000"/>
                      </a:schemeClr>
                    </a:solidFill>
                  </a:rPr>
                  <a:t>Entropy(improve exploration)</a:t>
                </a:r>
                <a:endParaRPr lang="en-US" sz="2400" dirty="0">
                  <a:solidFill>
                    <a:schemeClr val="accent6">
                      <a:lumMod val="60000"/>
                      <a:lumOff val="40000"/>
                    </a:schemeClr>
                  </a:solidFill>
                </a:endParaRPr>
              </a:p>
            </p:txBody>
          </p:sp>
        </mc:Choice>
        <mc:Fallback xmlns="">
          <p:sp>
            <p:nvSpPr>
              <p:cNvPr id="7" name="TextBox 6">
                <a:extLst>
                  <a:ext uri="{FF2B5EF4-FFF2-40B4-BE49-F238E27FC236}">
                    <a16:creationId xmlns:a16="http://schemas.microsoft.com/office/drawing/2014/main" id="{5FF9CD7F-7233-476D-98EE-0FCADAE2A377}"/>
                  </a:ext>
                </a:extLst>
              </p:cNvPr>
              <p:cNvSpPr txBox="1">
                <a:spLocks noRot="1" noChangeAspect="1" noMove="1" noResize="1" noEditPoints="1" noAdjustHandles="1" noChangeArrowheads="1" noChangeShapeType="1" noTextEdit="1"/>
              </p:cNvSpPr>
              <p:nvPr/>
            </p:nvSpPr>
            <p:spPr>
              <a:xfrm>
                <a:off x="1529245" y="3103375"/>
                <a:ext cx="8935138" cy="369332"/>
              </a:xfrm>
              <a:prstGeom prst="rect">
                <a:avLst/>
              </a:prstGeom>
              <a:blipFill>
                <a:blip r:embed="rId2"/>
                <a:stretch>
                  <a:fillRect l="-2115" t="-31148" r="-887" b="-5082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E0DCDAD-0D3A-4D07-AFC8-375771DD643D}"/>
              </a:ext>
            </a:extLst>
          </p:cNvPr>
          <p:cNvPicPr>
            <a:picLocks noChangeAspect="1"/>
          </p:cNvPicPr>
          <p:nvPr/>
        </p:nvPicPr>
        <p:blipFill>
          <a:blip r:embed="rId3"/>
          <a:stretch>
            <a:fillRect/>
          </a:stretch>
        </p:blipFill>
        <p:spPr>
          <a:xfrm>
            <a:off x="2101754" y="3674475"/>
            <a:ext cx="7527531" cy="830996"/>
          </a:xfrm>
          <a:prstGeom prst="rect">
            <a:avLst/>
          </a:prstGeom>
        </p:spPr>
      </p:pic>
      <p:sp>
        <p:nvSpPr>
          <p:cNvPr id="12" name="TextBox 11">
            <a:extLst>
              <a:ext uri="{FF2B5EF4-FFF2-40B4-BE49-F238E27FC236}">
                <a16:creationId xmlns:a16="http://schemas.microsoft.com/office/drawing/2014/main" id="{D193DC6E-D96A-4556-B2F2-6EDFD06E35ED}"/>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3" name="Rectangle 2">
            <a:extLst>
              <a:ext uri="{FF2B5EF4-FFF2-40B4-BE49-F238E27FC236}">
                <a16:creationId xmlns:a16="http://schemas.microsoft.com/office/drawing/2014/main" id="{260EFA10-EC21-4626-B5BF-4A8BA263F606}"/>
              </a:ext>
            </a:extLst>
          </p:cNvPr>
          <p:cNvSpPr/>
          <p:nvPr/>
        </p:nvSpPr>
        <p:spPr>
          <a:xfrm>
            <a:off x="5878286" y="4178875"/>
            <a:ext cx="1604865" cy="139960"/>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0C85EE6-53F2-47AA-B21C-CC6B95E780BA}"/>
              </a:ext>
            </a:extLst>
          </p:cNvPr>
          <p:cNvCxnSpPr>
            <a:cxnSpLocks/>
          </p:cNvCxnSpPr>
          <p:nvPr/>
        </p:nvCxnSpPr>
        <p:spPr>
          <a:xfrm flipV="1">
            <a:off x="5996814" y="4318840"/>
            <a:ext cx="533640" cy="558072"/>
          </a:xfrm>
          <a:prstGeom prst="straightConnector1">
            <a:avLst/>
          </a:prstGeom>
          <a:ln w="127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071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a:t>
            </a:r>
            <a:r>
              <a:rPr lang="en-US" altLang="ja-JP" sz="3200" b="1" dirty="0"/>
              <a:t>Advantage, A2C</a:t>
            </a:r>
            <a:r>
              <a:rPr lang="ja-JP" altLang="en-US" sz="3200" b="1" dirty="0"/>
              <a:t>）　</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17</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6" name="TextBox 5">
            <a:extLst>
              <a:ext uri="{FF2B5EF4-FFF2-40B4-BE49-F238E27FC236}">
                <a16:creationId xmlns:a16="http://schemas.microsoft.com/office/drawing/2014/main" id="{91250946-66E0-446C-8D03-4BB214B7EFFD}"/>
              </a:ext>
            </a:extLst>
          </p:cNvPr>
          <p:cNvSpPr txBox="1"/>
          <p:nvPr/>
        </p:nvSpPr>
        <p:spPr>
          <a:xfrm>
            <a:off x="1529245" y="1869217"/>
            <a:ext cx="10126490" cy="830997"/>
          </a:xfrm>
          <a:prstGeom prst="rect">
            <a:avLst/>
          </a:prstGeom>
          <a:noFill/>
        </p:spPr>
        <p:txBody>
          <a:bodyPr wrap="none" rtlCol="0">
            <a:spAutoFit/>
          </a:bodyPr>
          <a:lstStyle/>
          <a:p>
            <a:r>
              <a:rPr lang="ja-JP" altLang="en-US" sz="2400" b="1" dirty="0"/>
              <a:t>損失関数（</a:t>
            </a:r>
            <a:r>
              <a:rPr lang="en-US" altLang="ja-JP" sz="2400" b="1" dirty="0"/>
              <a:t>Loss function</a:t>
            </a:r>
            <a:r>
              <a:rPr lang="ja-JP" altLang="en-US" sz="2400" b="1" dirty="0"/>
              <a:t>）</a:t>
            </a:r>
            <a:endParaRPr lang="en-US" altLang="ja-JP" sz="2400" b="1" dirty="0"/>
          </a:p>
          <a:p>
            <a:pPr marL="342900" indent="-342900">
              <a:buFont typeface="Arial" panose="020B0604020202020204" pitchFamily="34" charset="0"/>
              <a:buChar char="•"/>
            </a:pPr>
            <a:r>
              <a:rPr lang="ja-JP" altLang="en-US" sz="2400" b="1" dirty="0"/>
              <a:t>損失関数＝誤差関数（モデルの評価をする、</a:t>
            </a:r>
            <a:r>
              <a:rPr lang="en-US" altLang="ja-JP" sz="2400" b="1" dirty="0"/>
              <a:t>AI</a:t>
            </a:r>
            <a:r>
              <a:rPr lang="ja-JP" altLang="en-US" sz="2400" b="1" dirty="0"/>
              <a:t>パラメータの更新に必要）</a:t>
            </a:r>
            <a:endParaRPr lang="en-US" altLang="ja-JP" sz="2400"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9CD7F-7233-476D-98EE-0FCADAE2A377}"/>
                  </a:ext>
                </a:extLst>
              </p:cNvPr>
              <p:cNvSpPr txBox="1"/>
              <p:nvPr/>
            </p:nvSpPr>
            <p:spPr>
              <a:xfrm>
                <a:off x="1529245" y="3103375"/>
                <a:ext cx="8935138" cy="369332"/>
              </a:xfrm>
              <a:prstGeom prst="rect">
                <a:avLst/>
              </a:prstGeom>
              <a:noFill/>
            </p:spPr>
            <p:txBody>
              <a:bodyPr wrap="none" lIns="0" tIns="0" rIns="0" bIns="0" rtlCol="0">
                <a:spAutoFit/>
              </a:bodyPr>
              <a:lstStyle/>
              <a:p>
                <a:r>
                  <a:rPr lang="ja-JP" altLang="en-US" sz="2400" dirty="0"/>
                  <a:t>損失関数</a:t>
                </a:r>
                <a:r>
                  <a:rPr lang="en-US" altLang="ja-JP" sz="2400" dirty="0"/>
                  <a:t> = </a:t>
                </a:r>
                <a14:m>
                  <m:oMath xmlns:m="http://schemas.openxmlformats.org/officeDocument/2006/math">
                    <m:r>
                      <m:rPr>
                        <m:sty m:val="p"/>
                      </m:rPr>
                      <a:rPr lang="en-US" altLang="ja-JP" sz="2400" i="1" dirty="0" smtClean="0">
                        <a:solidFill>
                          <a:schemeClr val="accent2">
                            <a:lumMod val="60000"/>
                            <a:lumOff val="40000"/>
                          </a:schemeClr>
                        </a:solidFill>
                        <a:latin typeface="Cambria Math" panose="02040503050406030204" pitchFamily="18" charset="0"/>
                      </a:rPr>
                      <m:t>Value</m:t>
                    </m:r>
                  </m:oMath>
                </a14:m>
                <a:r>
                  <a:rPr lang="ja-JP" altLang="en-US" sz="2400" dirty="0">
                    <a:solidFill>
                      <a:schemeClr val="accent2">
                        <a:lumMod val="60000"/>
                        <a:lumOff val="40000"/>
                      </a:schemeClr>
                    </a:solidFill>
                  </a:rPr>
                  <a:t>損失 </a:t>
                </a:r>
                <a:r>
                  <a:rPr lang="ja-JP" altLang="en-US" sz="2400" dirty="0"/>
                  <a:t>＋ </a:t>
                </a:r>
                <a:r>
                  <a:rPr lang="en-US" altLang="ja-JP" sz="2400" dirty="0">
                    <a:solidFill>
                      <a:schemeClr val="accent1">
                        <a:lumMod val="60000"/>
                        <a:lumOff val="40000"/>
                      </a:schemeClr>
                    </a:solidFill>
                  </a:rPr>
                  <a:t>Policy</a:t>
                </a:r>
                <a:r>
                  <a:rPr lang="ja-JP" altLang="en-US" sz="2400" dirty="0">
                    <a:solidFill>
                      <a:schemeClr val="accent1">
                        <a:lumMod val="60000"/>
                        <a:lumOff val="40000"/>
                      </a:schemeClr>
                    </a:solidFill>
                  </a:rPr>
                  <a:t>損失 </a:t>
                </a:r>
                <a:r>
                  <a:rPr lang="ja-JP" altLang="en-US" sz="2400" dirty="0"/>
                  <a:t>＋ </a:t>
                </a:r>
                <a:r>
                  <a:rPr lang="en-US" altLang="ja-JP" sz="2400" dirty="0">
                    <a:solidFill>
                      <a:schemeClr val="accent6">
                        <a:lumMod val="60000"/>
                        <a:lumOff val="40000"/>
                      </a:schemeClr>
                    </a:solidFill>
                  </a:rPr>
                  <a:t>Entropy(improve exploration)</a:t>
                </a:r>
                <a:endParaRPr lang="en-US" sz="2400" dirty="0">
                  <a:solidFill>
                    <a:schemeClr val="accent6">
                      <a:lumMod val="60000"/>
                      <a:lumOff val="40000"/>
                    </a:schemeClr>
                  </a:solidFill>
                </a:endParaRPr>
              </a:p>
            </p:txBody>
          </p:sp>
        </mc:Choice>
        <mc:Fallback xmlns="">
          <p:sp>
            <p:nvSpPr>
              <p:cNvPr id="7" name="TextBox 6">
                <a:extLst>
                  <a:ext uri="{FF2B5EF4-FFF2-40B4-BE49-F238E27FC236}">
                    <a16:creationId xmlns:a16="http://schemas.microsoft.com/office/drawing/2014/main" id="{5FF9CD7F-7233-476D-98EE-0FCADAE2A377}"/>
                  </a:ext>
                </a:extLst>
              </p:cNvPr>
              <p:cNvSpPr txBox="1">
                <a:spLocks noRot="1" noChangeAspect="1" noMove="1" noResize="1" noEditPoints="1" noAdjustHandles="1" noChangeArrowheads="1" noChangeShapeType="1" noTextEdit="1"/>
              </p:cNvSpPr>
              <p:nvPr/>
            </p:nvSpPr>
            <p:spPr>
              <a:xfrm>
                <a:off x="1529245" y="3103375"/>
                <a:ext cx="8935138" cy="369332"/>
              </a:xfrm>
              <a:prstGeom prst="rect">
                <a:avLst/>
              </a:prstGeom>
              <a:blipFill>
                <a:blip r:embed="rId2"/>
                <a:stretch>
                  <a:fillRect l="-2115" t="-31148" r="-887" b="-5082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E0DCDAD-0D3A-4D07-AFC8-375771DD643D}"/>
              </a:ext>
            </a:extLst>
          </p:cNvPr>
          <p:cNvPicPr>
            <a:picLocks noChangeAspect="1"/>
          </p:cNvPicPr>
          <p:nvPr/>
        </p:nvPicPr>
        <p:blipFill>
          <a:blip r:embed="rId3"/>
          <a:stretch>
            <a:fillRect/>
          </a:stretch>
        </p:blipFill>
        <p:spPr>
          <a:xfrm>
            <a:off x="2101754" y="3674475"/>
            <a:ext cx="7527531" cy="830996"/>
          </a:xfrm>
          <a:prstGeom prst="rect">
            <a:avLst/>
          </a:prstGeom>
        </p:spPr>
      </p:pic>
      <p:sp>
        <p:nvSpPr>
          <p:cNvPr id="12" name="TextBox 11">
            <a:extLst>
              <a:ext uri="{FF2B5EF4-FFF2-40B4-BE49-F238E27FC236}">
                <a16:creationId xmlns:a16="http://schemas.microsoft.com/office/drawing/2014/main" id="{D193DC6E-D96A-4556-B2F2-6EDFD06E35ED}"/>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14" name="TextBox 13">
            <a:extLst>
              <a:ext uri="{FF2B5EF4-FFF2-40B4-BE49-F238E27FC236}">
                <a16:creationId xmlns:a16="http://schemas.microsoft.com/office/drawing/2014/main" id="{E4A3A40B-819E-42CF-9582-5E46C4AFB1B0}"/>
              </a:ext>
            </a:extLst>
          </p:cNvPr>
          <p:cNvSpPr txBox="1"/>
          <p:nvPr/>
        </p:nvSpPr>
        <p:spPr>
          <a:xfrm>
            <a:off x="3540217" y="4876912"/>
            <a:ext cx="4913194" cy="369332"/>
          </a:xfrm>
          <a:prstGeom prst="rect">
            <a:avLst/>
          </a:prstGeom>
          <a:noFill/>
        </p:spPr>
        <p:txBody>
          <a:bodyPr wrap="square" rtlCol="0">
            <a:spAutoFit/>
          </a:bodyPr>
          <a:lstStyle/>
          <a:p>
            <a:r>
              <a:rPr lang="en-US" b="1" dirty="0">
                <a:highlight>
                  <a:srgbClr val="FFFF00"/>
                </a:highlight>
              </a:rPr>
              <a:t>Advantage = </a:t>
            </a:r>
            <a:r>
              <a:rPr lang="ja-JP" altLang="en-US" b="1" dirty="0">
                <a:highlight>
                  <a:srgbClr val="FFFF00"/>
                </a:highlight>
              </a:rPr>
              <a:t>予測報酬と現実報酬の差分</a:t>
            </a:r>
            <a:r>
              <a:rPr lang="en-US" b="1" dirty="0">
                <a:highlight>
                  <a:srgbClr val="FFFF00"/>
                </a:highlight>
              </a:rPr>
              <a:t> </a:t>
            </a:r>
          </a:p>
        </p:txBody>
      </p:sp>
      <p:sp>
        <p:nvSpPr>
          <p:cNvPr id="15" name="TextBox 14">
            <a:extLst>
              <a:ext uri="{FF2B5EF4-FFF2-40B4-BE49-F238E27FC236}">
                <a16:creationId xmlns:a16="http://schemas.microsoft.com/office/drawing/2014/main" id="{D101B110-4016-461F-90EA-5AE0AF1A2822}"/>
              </a:ext>
            </a:extLst>
          </p:cNvPr>
          <p:cNvSpPr txBox="1"/>
          <p:nvPr/>
        </p:nvSpPr>
        <p:spPr>
          <a:xfrm>
            <a:off x="2825213" y="5678124"/>
            <a:ext cx="5861018" cy="523220"/>
          </a:xfrm>
          <a:prstGeom prst="rect">
            <a:avLst/>
          </a:prstGeom>
          <a:noFill/>
          <a:ln w="19050">
            <a:solidFill>
              <a:schemeClr val="tx1"/>
            </a:solidFill>
          </a:ln>
        </p:spPr>
        <p:txBody>
          <a:bodyPr wrap="square" rtlCol="0">
            <a:spAutoFit/>
          </a:bodyPr>
          <a:lstStyle/>
          <a:p>
            <a:r>
              <a:rPr lang="en-US" sz="2800" dirty="0"/>
              <a:t>A2C = </a:t>
            </a:r>
            <a:r>
              <a:rPr lang="en-US" sz="2800" b="1" dirty="0">
                <a:solidFill>
                  <a:srgbClr val="C00000"/>
                </a:solidFill>
              </a:rPr>
              <a:t>A</a:t>
            </a:r>
            <a:r>
              <a:rPr lang="en-US" sz="2800" dirty="0"/>
              <a:t>dvantage </a:t>
            </a:r>
            <a:r>
              <a:rPr lang="en-US" sz="2800" b="1" dirty="0">
                <a:solidFill>
                  <a:srgbClr val="C00000"/>
                </a:solidFill>
              </a:rPr>
              <a:t>A</a:t>
            </a:r>
            <a:r>
              <a:rPr lang="en-US" sz="2800" dirty="0"/>
              <a:t>ctor-</a:t>
            </a:r>
            <a:r>
              <a:rPr lang="en-US" sz="2800" dirty="0">
                <a:solidFill>
                  <a:srgbClr val="FF0000"/>
                </a:solidFill>
              </a:rPr>
              <a:t>C</a:t>
            </a:r>
            <a:r>
              <a:rPr lang="en-US" sz="2800" dirty="0"/>
              <a:t>ritic </a:t>
            </a:r>
            <a:r>
              <a:rPr lang="en-US" sz="2800" dirty="0">
                <a:sym typeface="Wingdings" panose="05000000000000000000" pitchFamily="2" charset="2"/>
              </a:rPr>
              <a:t> A2C</a:t>
            </a:r>
            <a:endParaRPr lang="en-US" sz="2800" dirty="0"/>
          </a:p>
        </p:txBody>
      </p:sp>
      <p:sp>
        <p:nvSpPr>
          <p:cNvPr id="8" name="Rectangle 7">
            <a:extLst>
              <a:ext uri="{FF2B5EF4-FFF2-40B4-BE49-F238E27FC236}">
                <a16:creationId xmlns:a16="http://schemas.microsoft.com/office/drawing/2014/main" id="{AC5A447C-A06E-4556-BF0C-EDB1FEA6D364}"/>
              </a:ext>
            </a:extLst>
          </p:cNvPr>
          <p:cNvSpPr/>
          <p:nvPr/>
        </p:nvSpPr>
        <p:spPr>
          <a:xfrm>
            <a:off x="2027109" y="3674475"/>
            <a:ext cx="641446" cy="20139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B186F04-47D9-4998-BCD8-91D90AAF767F}"/>
              </a:ext>
            </a:extLst>
          </p:cNvPr>
          <p:cNvCxnSpPr/>
          <p:nvPr/>
        </p:nvCxnSpPr>
        <p:spPr>
          <a:xfrm flipH="1" flipV="1">
            <a:off x="2341984" y="3875868"/>
            <a:ext cx="1091681" cy="937964"/>
          </a:xfrm>
          <a:prstGeom prst="straightConnector1">
            <a:avLst/>
          </a:prstGeom>
          <a:ln w="127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473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155CE56-711B-48B2-8B8D-DD6E9542963A}"/>
              </a:ext>
            </a:extLst>
          </p:cNvPr>
          <p:cNvSpPr/>
          <p:nvPr/>
        </p:nvSpPr>
        <p:spPr>
          <a:xfrm>
            <a:off x="655093" y="2627194"/>
            <a:ext cx="4469172" cy="2524836"/>
          </a:xfrm>
          <a:prstGeom prst="roundRect">
            <a:avLst/>
          </a:prstGeom>
          <a:solidFill>
            <a:schemeClr val="accent2">
              <a:lumMod val="20000"/>
              <a:lumOff val="80000"/>
            </a:schemeClr>
          </a:solidFill>
          <a:ln>
            <a:noFill/>
          </a:ln>
          <a:effectLst>
            <a:glow rad="139700">
              <a:schemeClr val="accent2">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a:t>
            </a:r>
            <a:r>
              <a:rPr lang="en-US" altLang="ja-JP" sz="3200" b="1" dirty="0"/>
              <a:t>A3C</a:t>
            </a:r>
            <a:r>
              <a:rPr lang="ja-JP" altLang="en-US" sz="3200" b="1" dirty="0"/>
              <a:t>）</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18</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15" name="TextBox 14">
            <a:extLst>
              <a:ext uri="{FF2B5EF4-FFF2-40B4-BE49-F238E27FC236}">
                <a16:creationId xmlns:a16="http://schemas.microsoft.com/office/drawing/2014/main" id="{0C275110-4323-45BF-82F0-D4A996932C30}"/>
              </a:ext>
            </a:extLst>
          </p:cNvPr>
          <p:cNvSpPr txBox="1"/>
          <p:nvPr/>
        </p:nvSpPr>
        <p:spPr>
          <a:xfrm>
            <a:off x="2445080" y="1432068"/>
            <a:ext cx="6767795" cy="523220"/>
          </a:xfrm>
          <a:prstGeom prst="rect">
            <a:avLst/>
          </a:prstGeom>
          <a:noFill/>
        </p:spPr>
        <p:txBody>
          <a:bodyPr wrap="square" rtlCol="0">
            <a:spAutoFit/>
          </a:bodyPr>
          <a:lstStyle/>
          <a:p>
            <a:pPr algn="ctr"/>
            <a:r>
              <a:rPr lang="en-US" sz="2800" b="1" dirty="0" err="1">
                <a:solidFill>
                  <a:srgbClr val="FF0000"/>
                </a:solidFill>
              </a:rPr>
              <a:t>A</a:t>
            </a:r>
            <a:r>
              <a:rPr lang="en-US" sz="2800" b="1" dirty="0" err="1"/>
              <a:t>synclonous</a:t>
            </a:r>
            <a:r>
              <a:rPr lang="en-US" sz="2800" b="1" dirty="0"/>
              <a:t> </a:t>
            </a:r>
            <a:r>
              <a:rPr lang="en-US" sz="2800" b="1" dirty="0">
                <a:solidFill>
                  <a:srgbClr val="FF0000"/>
                </a:solidFill>
              </a:rPr>
              <a:t>A</a:t>
            </a:r>
            <a:r>
              <a:rPr lang="en-US" sz="2800" b="1" dirty="0"/>
              <a:t>dvantage </a:t>
            </a:r>
            <a:r>
              <a:rPr lang="en-US" sz="2800" b="1" dirty="0">
                <a:solidFill>
                  <a:srgbClr val="FF0000"/>
                </a:solidFill>
              </a:rPr>
              <a:t>A</a:t>
            </a:r>
            <a:r>
              <a:rPr lang="en-US" sz="2800" b="1" dirty="0"/>
              <a:t>ctor-</a:t>
            </a:r>
            <a:r>
              <a:rPr lang="en-US" sz="2800" b="1" dirty="0">
                <a:solidFill>
                  <a:srgbClr val="FF0000"/>
                </a:solidFill>
              </a:rPr>
              <a:t>C</a:t>
            </a:r>
            <a:r>
              <a:rPr lang="en-US" sz="2800" b="1" dirty="0"/>
              <a:t>ritic</a:t>
            </a:r>
          </a:p>
        </p:txBody>
      </p:sp>
      <p:pic>
        <p:nvPicPr>
          <p:cNvPr id="2050" name="Picture 2" descr="How does an A3C work?. How to leverage your DQN-based… | by Dominic Monn |  Medium">
            <a:extLst>
              <a:ext uri="{FF2B5EF4-FFF2-40B4-BE49-F238E27FC236}">
                <a16:creationId xmlns:a16="http://schemas.microsoft.com/office/drawing/2014/main" id="{BD4F7513-B23A-4A2D-BB5A-E09D68339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618" y="2158749"/>
            <a:ext cx="4469367" cy="39941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331BE9-D9A9-4999-861C-47968BFA5B5E}"/>
              </a:ext>
            </a:extLst>
          </p:cNvPr>
          <p:cNvSpPr txBox="1"/>
          <p:nvPr/>
        </p:nvSpPr>
        <p:spPr>
          <a:xfrm>
            <a:off x="785479" y="2772176"/>
            <a:ext cx="4250479" cy="1292662"/>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t>上記</a:t>
            </a:r>
            <a:r>
              <a:rPr lang="en-US" altLang="ja-JP" sz="2000" dirty="0"/>
              <a:t>A2C</a:t>
            </a:r>
            <a:r>
              <a:rPr lang="ja-JP" altLang="en-US" sz="2000" dirty="0"/>
              <a:t>を並列して行う</a:t>
            </a:r>
            <a:endParaRPr lang="en-US" altLang="ja-JP" sz="2000" dirty="0"/>
          </a:p>
          <a:p>
            <a:pPr marL="285750" indent="-285750">
              <a:buFont typeface="Arial" panose="020B0604020202020204" pitchFamily="34" charset="0"/>
              <a:buChar char="•"/>
            </a:pPr>
            <a:r>
              <a:rPr lang="en-US" altLang="ja-JP" sz="2000" dirty="0"/>
              <a:t>Global Network</a:t>
            </a:r>
            <a:r>
              <a:rPr lang="ja-JP" altLang="en-US" sz="2000" dirty="0"/>
              <a:t>と</a:t>
            </a:r>
            <a:r>
              <a:rPr lang="en-US" altLang="ja-JP" sz="2000" dirty="0" err="1"/>
              <a:t>Woker</a:t>
            </a:r>
            <a:r>
              <a:rPr lang="en-US" altLang="ja-JP" sz="2000" dirty="0"/>
              <a:t> Network</a:t>
            </a:r>
            <a:r>
              <a:rPr lang="ja-JP" altLang="en-US" sz="2000" dirty="0"/>
              <a:t>にわける</a:t>
            </a:r>
            <a:endParaRPr lang="en-US" altLang="ja-JP" sz="2000" dirty="0"/>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A07803BF-CC93-42A1-A85B-C67432CEC2F5}"/>
              </a:ext>
            </a:extLst>
          </p:cNvPr>
          <p:cNvSpPr txBox="1"/>
          <p:nvPr/>
        </p:nvSpPr>
        <p:spPr>
          <a:xfrm>
            <a:off x="5828977" y="6096618"/>
            <a:ext cx="4570617" cy="276999"/>
          </a:xfrm>
          <a:prstGeom prst="rect">
            <a:avLst/>
          </a:prstGeom>
          <a:noFill/>
        </p:spPr>
        <p:txBody>
          <a:bodyPr wrap="square">
            <a:spAutoFit/>
          </a:bodyPr>
          <a:lstStyle/>
          <a:p>
            <a:r>
              <a:rPr lang="en-US" sz="1200" dirty="0"/>
              <a:t>https://medium.com/@dmonn/how-does-an-a3c-work-4e02266d1a96</a:t>
            </a:r>
          </a:p>
        </p:txBody>
      </p:sp>
    </p:spTree>
    <p:extLst>
      <p:ext uri="{BB962C8B-B14F-4D97-AF65-F5344CB8AC3E}">
        <p14:creationId xmlns:p14="http://schemas.microsoft.com/office/powerpoint/2010/main" val="416478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155CE56-711B-48B2-8B8D-DD6E9542963A}"/>
              </a:ext>
            </a:extLst>
          </p:cNvPr>
          <p:cNvSpPr/>
          <p:nvPr/>
        </p:nvSpPr>
        <p:spPr>
          <a:xfrm>
            <a:off x="655093" y="2627194"/>
            <a:ext cx="4469172" cy="2524836"/>
          </a:xfrm>
          <a:prstGeom prst="roundRect">
            <a:avLst/>
          </a:prstGeom>
          <a:solidFill>
            <a:schemeClr val="accent2">
              <a:lumMod val="20000"/>
              <a:lumOff val="80000"/>
            </a:schemeClr>
          </a:solidFill>
          <a:ln>
            <a:noFill/>
          </a:ln>
          <a:effectLst>
            <a:glow rad="139700">
              <a:schemeClr val="accent2">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a:t>
            </a:r>
            <a:r>
              <a:rPr lang="en-US" altLang="ja-JP" sz="3200" b="1" dirty="0"/>
              <a:t>A3C</a:t>
            </a:r>
            <a:r>
              <a:rPr lang="ja-JP" altLang="en-US" sz="3200" b="1" dirty="0"/>
              <a:t>）</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19</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15" name="TextBox 14">
            <a:extLst>
              <a:ext uri="{FF2B5EF4-FFF2-40B4-BE49-F238E27FC236}">
                <a16:creationId xmlns:a16="http://schemas.microsoft.com/office/drawing/2014/main" id="{0C275110-4323-45BF-82F0-D4A996932C30}"/>
              </a:ext>
            </a:extLst>
          </p:cNvPr>
          <p:cNvSpPr txBox="1"/>
          <p:nvPr/>
        </p:nvSpPr>
        <p:spPr>
          <a:xfrm>
            <a:off x="2445080" y="1432068"/>
            <a:ext cx="6767795" cy="523220"/>
          </a:xfrm>
          <a:prstGeom prst="rect">
            <a:avLst/>
          </a:prstGeom>
          <a:noFill/>
        </p:spPr>
        <p:txBody>
          <a:bodyPr wrap="square" rtlCol="0">
            <a:spAutoFit/>
          </a:bodyPr>
          <a:lstStyle/>
          <a:p>
            <a:pPr algn="ctr"/>
            <a:r>
              <a:rPr lang="en-US" sz="2800" b="1" dirty="0" err="1">
                <a:solidFill>
                  <a:srgbClr val="FF0000"/>
                </a:solidFill>
              </a:rPr>
              <a:t>A</a:t>
            </a:r>
            <a:r>
              <a:rPr lang="en-US" sz="2800" b="1" dirty="0" err="1"/>
              <a:t>synclonous</a:t>
            </a:r>
            <a:r>
              <a:rPr lang="en-US" sz="2800" b="1" dirty="0"/>
              <a:t> </a:t>
            </a:r>
            <a:r>
              <a:rPr lang="en-US" sz="2800" b="1" dirty="0">
                <a:solidFill>
                  <a:srgbClr val="FF0000"/>
                </a:solidFill>
              </a:rPr>
              <a:t>A</a:t>
            </a:r>
            <a:r>
              <a:rPr lang="en-US" sz="2800" b="1" dirty="0"/>
              <a:t>dvantage </a:t>
            </a:r>
            <a:r>
              <a:rPr lang="en-US" sz="2800" b="1" dirty="0">
                <a:solidFill>
                  <a:srgbClr val="FF0000"/>
                </a:solidFill>
              </a:rPr>
              <a:t>A</a:t>
            </a:r>
            <a:r>
              <a:rPr lang="en-US" sz="2800" b="1" dirty="0"/>
              <a:t>ctor-</a:t>
            </a:r>
            <a:r>
              <a:rPr lang="en-US" sz="2800" b="1" dirty="0">
                <a:solidFill>
                  <a:srgbClr val="FF0000"/>
                </a:solidFill>
              </a:rPr>
              <a:t>C</a:t>
            </a:r>
            <a:r>
              <a:rPr lang="en-US" sz="2800" b="1" dirty="0"/>
              <a:t>ritic</a:t>
            </a:r>
          </a:p>
        </p:txBody>
      </p:sp>
      <p:pic>
        <p:nvPicPr>
          <p:cNvPr id="2050" name="Picture 2" descr="How does an A3C work?. How to leverage your DQN-based… | by Dominic Monn |  Medium">
            <a:extLst>
              <a:ext uri="{FF2B5EF4-FFF2-40B4-BE49-F238E27FC236}">
                <a16:creationId xmlns:a16="http://schemas.microsoft.com/office/drawing/2014/main" id="{BD4F7513-B23A-4A2D-BB5A-E09D68339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618" y="2158749"/>
            <a:ext cx="4469367" cy="39941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331BE9-D9A9-4999-861C-47968BFA5B5E}"/>
              </a:ext>
            </a:extLst>
          </p:cNvPr>
          <p:cNvSpPr txBox="1"/>
          <p:nvPr/>
        </p:nvSpPr>
        <p:spPr>
          <a:xfrm>
            <a:off x="785479" y="2772176"/>
            <a:ext cx="4250479" cy="2215991"/>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t>上記</a:t>
            </a:r>
            <a:r>
              <a:rPr lang="en-US" altLang="ja-JP" sz="2000" dirty="0"/>
              <a:t>A2C</a:t>
            </a:r>
            <a:r>
              <a:rPr lang="ja-JP" altLang="en-US" sz="2000" dirty="0"/>
              <a:t>を並列して行う</a:t>
            </a:r>
            <a:endParaRPr lang="en-US" altLang="ja-JP" sz="2000" dirty="0"/>
          </a:p>
          <a:p>
            <a:pPr marL="285750" indent="-285750">
              <a:buFont typeface="Arial" panose="020B0604020202020204" pitchFamily="34" charset="0"/>
              <a:buChar char="•"/>
            </a:pPr>
            <a:r>
              <a:rPr lang="en-US" altLang="ja-JP" sz="2000" dirty="0"/>
              <a:t>Global Network</a:t>
            </a:r>
            <a:r>
              <a:rPr lang="ja-JP" altLang="en-US" sz="2000" dirty="0"/>
              <a:t>と</a:t>
            </a:r>
            <a:r>
              <a:rPr lang="en-US" altLang="ja-JP" sz="2000" dirty="0" err="1"/>
              <a:t>Woker</a:t>
            </a:r>
            <a:r>
              <a:rPr lang="en-US" altLang="ja-JP" sz="2000" dirty="0"/>
              <a:t> Network</a:t>
            </a:r>
            <a:r>
              <a:rPr lang="ja-JP" altLang="en-US" sz="2000" dirty="0"/>
              <a:t>にわける</a:t>
            </a:r>
            <a:endParaRPr lang="en-US" altLang="ja-JP" sz="2000" dirty="0"/>
          </a:p>
          <a:p>
            <a:pPr marL="285750" indent="-285750">
              <a:buFont typeface="Arial" panose="020B0604020202020204" pitchFamily="34" charset="0"/>
              <a:buChar char="•"/>
            </a:pPr>
            <a:r>
              <a:rPr lang="en-US" altLang="ja-JP" sz="2000" dirty="0"/>
              <a:t>Worker</a:t>
            </a:r>
            <a:r>
              <a:rPr lang="ja-JP" altLang="en-US" sz="2000" dirty="0"/>
              <a:t>（分身）を作成（</a:t>
            </a:r>
            <a:r>
              <a:rPr lang="en-US" altLang="ja-JP" sz="2000" dirty="0"/>
              <a:t>8</a:t>
            </a:r>
            <a:r>
              <a:rPr lang="ja-JP" altLang="en-US" sz="2000" dirty="0"/>
              <a:t>体）</a:t>
            </a:r>
            <a:endParaRPr lang="en-US" altLang="ja-JP" sz="2000" dirty="0"/>
          </a:p>
          <a:p>
            <a:pPr marL="285750" indent="-285750">
              <a:buFont typeface="Arial" panose="020B0604020202020204" pitchFamily="34" charset="0"/>
              <a:buChar char="•"/>
            </a:pPr>
            <a:r>
              <a:rPr lang="en-US" altLang="ja-JP" sz="2000" dirty="0" err="1"/>
              <a:t>Woker</a:t>
            </a:r>
            <a:r>
              <a:rPr lang="ja-JP" altLang="en-US" sz="2000" dirty="0"/>
              <a:t>ごとに作業を行い、</a:t>
            </a:r>
            <a:r>
              <a:rPr lang="en-US" altLang="ja-JP" sz="2000" dirty="0"/>
              <a:t>Global Network</a:t>
            </a:r>
            <a:r>
              <a:rPr lang="ja-JP" altLang="en-US" sz="2000" dirty="0"/>
              <a:t>の</a:t>
            </a:r>
            <a:r>
              <a:rPr lang="en-US" altLang="ja-JP" sz="2000" dirty="0"/>
              <a:t>AI</a:t>
            </a:r>
            <a:r>
              <a:rPr lang="ja-JP" altLang="en-US" sz="2000" dirty="0"/>
              <a:t>パラメータを更新</a:t>
            </a:r>
            <a:endParaRPr lang="en-US" altLang="ja-JP" sz="2000" dirty="0"/>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A07803BF-CC93-42A1-A85B-C67432CEC2F5}"/>
              </a:ext>
            </a:extLst>
          </p:cNvPr>
          <p:cNvSpPr txBox="1"/>
          <p:nvPr/>
        </p:nvSpPr>
        <p:spPr>
          <a:xfrm>
            <a:off x="5828977" y="6096618"/>
            <a:ext cx="4570617" cy="276999"/>
          </a:xfrm>
          <a:prstGeom prst="rect">
            <a:avLst/>
          </a:prstGeom>
          <a:noFill/>
        </p:spPr>
        <p:txBody>
          <a:bodyPr wrap="square">
            <a:spAutoFit/>
          </a:bodyPr>
          <a:lstStyle/>
          <a:p>
            <a:r>
              <a:rPr lang="en-US" sz="1200" dirty="0"/>
              <a:t>https://medium.com/@dmonn/how-does-an-a3c-work-4e02266d1a96</a:t>
            </a:r>
          </a:p>
        </p:txBody>
      </p:sp>
    </p:spTree>
    <p:extLst>
      <p:ext uri="{BB962C8B-B14F-4D97-AF65-F5344CB8AC3E}">
        <p14:creationId xmlns:p14="http://schemas.microsoft.com/office/powerpoint/2010/main" val="244670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p:txBody>
          <a:bodyPr>
            <a:normAutofit/>
          </a:bodyPr>
          <a:lstStyle/>
          <a:p>
            <a:r>
              <a:rPr lang="en-US" b="1" dirty="0"/>
              <a:t>Agenda</a:t>
            </a:r>
          </a:p>
        </p:txBody>
      </p:sp>
      <p:sp>
        <p:nvSpPr>
          <p:cNvPr id="3" name="Content Placeholder 2">
            <a:extLst>
              <a:ext uri="{FF2B5EF4-FFF2-40B4-BE49-F238E27FC236}">
                <a16:creationId xmlns:a16="http://schemas.microsoft.com/office/drawing/2014/main" id="{B7B254EF-68D2-48B8-B86B-603E7AD9A324}"/>
              </a:ext>
            </a:extLst>
          </p:cNvPr>
          <p:cNvSpPr>
            <a:spLocks noGrp="1"/>
          </p:cNvSpPr>
          <p:nvPr>
            <p:ph idx="1"/>
          </p:nvPr>
        </p:nvSpPr>
        <p:spPr/>
        <p:txBody>
          <a:bodyPr>
            <a:normAutofit/>
          </a:bodyPr>
          <a:lstStyle/>
          <a:p>
            <a:pPr marL="457200" indent="-457200">
              <a:buFont typeface="+mj-lt"/>
              <a:buAutoNum type="arabicPeriod"/>
            </a:pPr>
            <a:r>
              <a:rPr lang="ja-JP" altLang="en-US" sz="2400" dirty="0"/>
              <a:t>機械学習の種類</a:t>
            </a:r>
            <a:endParaRPr lang="en-US" altLang="ja-JP" sz="2400" dirty="0"/>
          </a:p>
          <a:p>
            <a:pPr marL="457200" indent="-457200">
              <a:buFont typeface="+mj-lt"/>
              <a:buAutoNum type="arabicPeriod"/>
            </a:pPr>
            <a:r>
              <a:rPr lang="ja-JP" altLang="en-US" sz="2400" dirty="0"/>
              <a:t>教師あり、教師なし機械学習</a:t>
            </a:r>
            <a:endParaRPr lang="en-US" altLang="ja-JP" sz="2400" dirty="0"/>
          </a:p>
          <a:p>
            <a:pPr marL="457200" indent="-457200">
              <a:buFont typeface="+mj-lt"/>
              <a:buAutoNum type="arabicPeriod"/>
            </a:pPr>
            <a:r>
              <a:rPr lang="ja-JP" altLang="en-US" sz="2400" dirty="0"/>
              <a:t>強化学習</a:t>
            </a:r>
            <a:endParaRPr lang="en-US" altLang="ja-JP" sz="2400" dirty="0"/>
          </a:p>
          <a:p>
            <a:pPr marL="457200" indent="-457200">
              <a:buFont typeface="+mj-lt"/>
              <a:buAutoNum type="arabicPeriod"/>
            </a:pPr>
            <a:r>
              <a:rPr lang="ja-JP" altLang="en-US" sz="2400" dirty="0"/>
              <a:t>マイメイト関連</a:t>
            </a:r>
            <a:endParaRPr lang="en-US" altLang="ja-JP" sz="2400" dirty="0"/>
          </a:p>
          <a:p>
            <a:pPr marL="457200" indent="-457200">
              <a:buFont typeface="+mj-lt"/>
              <a:buAutoNum type="arabicPeriod"/>
            </a:pPr>
            <a:r>
              <a:rPr lang="ja-JP" altLang="en-US" sz="2400" dirty="0"/>
              <a:t>質問回答</a:t>
            </a:r>
            <a:endParaRPr lang="en-US" altLang="ja-JP" sz="2400" dirty="0"/>
          </a:p>
          <a:p>
            <a:pPr marL="457200" indent="-457200">
              <a:buFont typeface="+mj-lt"/>
              <a:buAutoNum type="arabicPeriod"/>
            </a:pPr>
            <a:endParaRPr lang="en-US" sz="2400"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a:t>
            </a:fld>
            <a:endParaRPr lang="en-US"/>
          </a:p>
        </p:txBody>
      </p:sp>
    </p:spTree>
    <p:extLst>
      <p:ext uri="{BB962C8B-B14F-4D97-AF65-F5344CB8AC3E}">
        <p14:creationId xmlns:p14="http://schemas.microsoft.com/office/powerpoint/2010/main" val="3525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1BA6C850-18A1-4182-BDE5-097FA5347896}"/>
              </a:ext>
            </a:extLst>
          </p:cNvPr>
          <p:cNvSpPr/>
          <p:nvPr/>
        </p:nvSpPr>
        <p:spPr>
          <a:xfrm>
            <a:off x="655093" y="2627194"/>
            <a:ext cx="4469172" cy="2524836"/>
          </a:xfrm>
          <a:prstGeom prst="roundRect">
            <a:avLst/>
          </a:prstGeom>
          <a:solidFill>
            <a:schemeClr val="accent2">
              <a:lumMod val="20000"/>
              <a:lumOff val="80000"/>
            </a:schemeClr>
          </a:solidFill>
          <a:ln>
            <a:noFill/>
          </a:ln>
          <a:effectLst>
            <a:glow rad="139700">
              <a:schemeClr val="accent2">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強化学習（</a:t>
            </a:r>
            <a:r>
              <a:rPr lang="en-US" altLang="ja-JP" sz="3200" b="1" dirty="0"/>
              <a:t>A3C</a:t>
            </a:r>
            <a:r>
              <a:rPr lang="ja-JP" altLang="en-US" sz="3200" b="1" dirty="0"/>
              <a:t>）</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20</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15" name="TextBox 14">
            <a:extLst>
              <a:ext uri="{FF2B5EF4-FFF2-40B4-BE49-F238E27FC236}">
                <a16:creationId xmlns:a16="http://schemas.microsoft.com/office/drawing/2014/main" id="{0C275110-4323-45BF-82F0-D4A996932C30}"/>
              </a:ext>
            </a:extLst>
          </p:cNvPr>
          <p:cNvSpPr txBox="1"/>
          <p:nvPr/>
        </p:nvSpPr>
        <p:spPr>
          <a:xfrm>
            <a:off x="2445080" y="1432068"/>
            <a:ext cx="6767795" cy="523220"/>
          </a:xfrm>
          <a:prstGeom prst="rect">
            <a:avLst/>
          </a:prstGeom>
          <a:noFill/>
        </p:spPr>
        <p:txBody>
          <a:bodyPr wrap="square" rtlCol="0">
            <a:spAutoFit/>
          </a:bodyPr>
          <a:lstStyle/>
          <a:p>
            <a:pPr algn="ctr"/>
            <a:r>
              <a:rPr lang="en-US" sz="2800" b="1" dirty="0" err="1">
                <a:solidFill>
                  <a:srgbClr val="FF0000"/>
                </a:solidFill>
              </a:rPr>
              <a:t>A</a:t>
            </a:r>
            <a:r>
              <a:rPr lang="en-US" sz="2800" b="1" dirty="0" err="1"/>
              <a:t>synclonous</a:t>
            </a:r>
            <a:r>
              <a:rPr lang="en-US" sz="2800" b="1" dirty="0"/>
              <a:t> </a:t>
            </a:r>
            <a:r>
              <a:rPr lang="en-US" sz="2800" b="1" dirty="0">
                <a:solidFill>
                  <a:srgbClr val="FF0000"/>
                </a:solidFill>
              </a:rPr>
              <a:t>A</a:t>
            </a:r>
            <a:r>
              <a:rPr lang="en-US" sz="2800" b="1" dirty="0"/>
              <a:t>dvantage </a:t>
            </a:r>
            <a:r>
              <a:rPr lang="en-US" sz="2800" b="1" dirty="0">
                <a:solidFill>
                  <a:srgbClr val="FF0000"/>
                </a:solidFill>
              </a:rPr>
              <a:t>A</a:t>
            </a:r>
            <a:r>
              <a:rPr lang="en-US" sz="2800" b="1" dirty="0"/>
              <a:t>ctor-</a:t>
            </a:r>
            <a:r>
              <a:rPr lang="en-US" sz="2800" b="1" dirty="0">
                <a:solidFill>
                  <a:srgbClr val="FF0000"/>
                </a:solidFill>
              </a:rPr>
              <a:t>C</a:t>
            </a:r>
            <a:r>
              <a:rPr lang="en-US" sz="2800" b="1" dirty="0"/>
              <a:t>ritic</a:t>
            </a:r>
          </a:p>
        </p:txBody>
      </p:sp>
      <p:sp>
        <p:nvSpPr>
          <p:cNvPr id="3" name="TextBox 2">
            <a:extLst>
              <a:ext uri="{FF2B5EF4-FFF2-40B4-BE49-F238E27FC236}">
                <a16:creationId xmlns:a16="http://schemas.microsoft.com/office/drawing/2014/main" id="{51331BE9-D9A9-4999-861C-47968BFA5B5E}"/>
              </a:ext>
            </a:extLst>
          </p:cNvPr>
          <p:cNvSpPr txBox="1"/>
          <p:nvPr/>
        </p:nvSpPr>
        <p:spPr>
          <a:xfrm>
            <a:off x="785479" y="2772176"/>
            <a:ext cx="4250479" cy="2215991"/>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t>上記</a:t>
            </a:r>
            <a:r>
              <a:rPr lang="en-US" altLang="ja-JP" sz="2000" dirty="0"/>
              <a:t>A2C</a:t>
            </a:r>
            <a:r>
              <a:rPr lang="ja-JP" altLang="en-US" sz="2000" dirty="0"/>
              <a:t>を並列して行う</a:t>
            </a:r>
            <a:endParaRPr lang="en-US" altLang="ja-JP" sz="2000" dirty="0"/>
          </a:p>
          <a:p>
            <a:pPr marL="285750" indent="-285750">
              <a:buFont typeface="Arial" panose="020B0604020202020204" pitchFamily="34" charset="0"/>
              <a:buChar char="•"/>
            </a:pPr>
            <a:r>
              <a:rPr lang="en-US" altLang="ja-JP" sz="2000" dirty="0"/>
              <a:t>Global Network</a:t>
            </a:r>
            <a:r>
              <a:rPr lang="ja-JP" altLang="en-US" sz="2000" dirty="0"/>
              <a:t>と</a:t>
            </a:r>
            <a:r>
              <a:rPr lang="en-US" altLang="ja-JP" sz="2000" dirty="0" err="1"/>
              <a:t>Woker</a:t>
            </a:r>
            <a:r>
              <a:rPr lang="en-US" altLang="ja-JP" sz="2000" dirty="0"/>
              <a:t> Network</a:t>
            </a:r>
            <a:r>
              <a:rPr lang="ja-JP" altLang="en-US" sz="2000" dirty="0"/>
              <a:t>にわける</a:t>
            </a:r>
            <a:endParaRPr lang="en-US" altLang="ja-JP" sz="2000" dirty="0"/>
          </a:p>
          <a:p>
            <a:pPr marL="285750" indent="-285750">
              <a:buFont typeface="Arial" panose="020B0604020202020204" pitchFamily="34" charset="0"/>
              <a:buChar char="•"/>
            </a:pPr>
            <a:r>
              <a:rPr lang="en-US" altLang="ja-JP" sz="2000" dirty="0"/>
              <a:t>Worker</a:t>
            </a:r>
            <a:r>
              <a:rPr lang="ja-JP" altLang="en-US" sz="2000" dirty="0"/>
              <a:t>（分身）を作成（</a:t>
            </a:r>
            <a:r>
              <a:rPr lang="en-US" altLang="ja-JP" sz="2000" dirty="0"/>
              <a:t>8</a:t>
            </a:r>
            <a:r>
              <a:rPr lang="ja-JP" altLang="en-US" sz="2000" dirty="0"/>
              <a:t>体）</a:t>
            </a:r>
            <a:endParaRPr lang="en-US" altLang="ja-JP" sz="2000" dirty="0"/>
          </a:p>
          <a:p>
            <a:pPr marL="285750" indent="-285750">
              <a:buFont typeface="Arial" panose="020B0604020202020204" pitchFamily="34" charset="0"/>
              <a:buChar char="•"/>
            </a:pPr>
            <a:r>
              <a:rPr lang="en-US" altLang="ja-JP" sz="2000" dirty="0" err="1"/>
              <a:t>Woker</a:t>
            </a:r>
            <a:r>
              <a:rPr lang="ja-JP" altLang="en-US" sz="2000" dirty="0"/>
              <a:t>ごとに作業を行い、</a:t>
            </a:r>
            <a:r>
              <a:rPr lang="en-US" altLang="ja-JP" sz="2000" dirty="0"/>
              <a:t>Global Network</a:t>
            </a:r>
            <a:r>
              <a:rPr lang="ja-JP" altLang="en-US" sz="2000" dirty="0"/>
              <a:t>の</a:t>
            </a:r>
            <a:r>
              <a:rPr lang="en-US" altLang="ja-JP" sz="2000" dirty="0"/>
              <a:t>AI</a:t>
            </a:r>
            <a:r>
              <a:rPr lang="ja-JP" altLang="en-US" sz="2000" dirty="0"/>
              <a:t>パラメータを更新</a:t>
            </a:r>
            <a:endParaRPr lang="en-US" altLang="ja-JP" sz="2000" dirty="0"/>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BEC4E115-8C75-4176-8A84-5B2F67BE6039}"/>
              </a:ext>
            </a:extLst>
          </p:cNvPr>
          <p:cNvPicPr>
            <a:picLocks noChangeAspect="1"/>
          </p:cNvPicPr>
          <p:nvPr/>
        </p:nvPicPr>
        <p:blipFill>
          <a:blip r:embed="rId2"/>
          <a:stretch>
            <a:fillRect/>
          </a:stretch>
        </p:blipFill>
        <p:spPr>
          <a:xfrm>
            <a:off x="5919972" y="4491655"/>
            <a:ext cx="2472142" cy="1222968"/>
          </a:xfrm>
          <a:prstGeom prst="rect">
            <a:avLst/>
          </a:prstGeom>
          <a:ln w="12700">
            <a:solidFill>
              <a:srgbClr val="FF0000"/>
            </a:solidFill>
          </a:ln>
        </p:spPr>
      </p:pic>
      <p:pic>
        <p:nvPicPr>
          <p:cNvPr id="10" name="Picture 9">
            <a:extLst>
              <a:ext uri="{FF2B5EF4-FFF2-40B4-BE49-F238E27FC236}">
                <a16:creationId xmlns:a16="http://schemas.microsoft.com/office/drawing/2014/main" id="{7F3523D5-19FB-493D-A67C-8F23FAE2B70C}"/>
              </a:ext>
            </a:extLst>
          </p:cNvPr>
          <p:cNvPicPr>
            <a:picLocks noChangeAspect="1"/>
          </p:cNvPicPr>
          <p:nvPr/>
        </p:nvPicPr>
        <p:blipFill>
          <a:blip r:embed="rId2"/>
          <a:stretch>
            <a:fillRect/>
          </a:stretch>
        </p:blipFill>
        <p:spPr>
          <a:xfrm>
            <a:off x="9014062" y="4515576"/>
            <a:ext cx="2472142" cy="1222968"/>
          </a:xfrm>
          <a:prstGeom prst="rect">
            <a:avLst/>
          </a:prstGeom>
          <a:ln w="12700">
            <a:solidFill>
              <a:srgbClr val="FF0000"/>
            </a:solidFill>
          </a:ln>
        </p:spPr>
      </p:pic>
      <p:sp>
        <p:nvSpPr>
          <p:cNvPr id="6" name="TextBox 5">
            <a:extLst>
              <a:ext uri="{FF2B5EF4-FFF2-40B4-BE49-F238E27FC236}">
                <a16:creationId xmlns:a16="http://schemas.microsoft.com/office/drawing/2014/main" id="{A0AEF2EC-1CF1-4244-9203-B6AC58D251B9}"/>
              </a:ext>
            </a:extLst>
          </p:cNvPr>
          <p:cNvSpPr txBox="1"/>
          <p:nvPr/>
        </p:nvSpPr>
        <p:spPr>
          <a:xfrm>
            <a:off x="6227765" y="5800670"/>
            <a:ext cx="1856557" cy="646331"/>
          </a:xfrm>
          <a:prstGeom prst="rect">
            <a:avLst/>
          </a:prstGeom>
          <a:noFill/>
        </p:spPr>
        <p:txBody>
          <a:bodyPr wrap="square" rtlCol="0">
            <a:spAutoFit/>
          </a:bodyPr>
          <a:lstStyle/>
          <a:p>
            <a:pPr algn="ctr"/>
            <a:r>
              <a:rPr lang="en-US" b="1" dirty="0"/>
              <a:t>Worker 1:</a:t>
            </a:r>
          </a:p>
          <a:p>
            <a:pPr algn="ctr"/>
            <a:r>
              <a:rPr lang="en-US" b="1" dirty="0"/>
              <a:t>Local Network</a:t>
            </a:r>
          </a:p>
        </p:txBody>
      </p:sp>
      <p:sp>
        <p:nvSpPr>
          <p:cNvPr id="13" name="TextBox 12">
            <a:extLst>
              <a:ext uri="{FF2B5EF4-FFF2-40B4-BE49-F238E27FC236}">
                <a16:creationId xmlns:a16="http://schemas.microsoft.com/office/drawing/2014/main" id="{45881D94-EABE-4F0C-9D9E-AA41DD763708}"/>
              </a:ext>
            </a:extLst>
          </p:cNvPr>
          <p:cNvSpPr txBox="1"/>
          <p:nvPr/>
        </p:nvSpPr>
        <p:spPr>
          <a:xfrm>
            <a:off x="9228657" y="5789001"/>
            <a:ext cx="1763031" cy="646331"/>
          </a:xfrm>
          <a:prstGeom prst="rect">
            <a:avLst/>
          </a:prstGeom>
          <a:noFill/>
        </p:spPr>
        <p:txBody>
          <a:bodyPr wrap="square" rtlCol="0">
            <a:spAutoFit/>
          </a:bodyPr>
          <a:lstStyle/>
          <a:p>
            <a:pPr algn="ctr"/>
            <a:r>
              <a:rPr lang="en-US" b="1" dirty="0"/>
              <a:t>Worker 2:</a:t>
            </a:r>
          </a:p>
          <a:p>
            <a:pPr algn="ctr"/>
            <a:r>
              <a:rPr lang="en-US" b="1" dirty="0"/>
              <a:t>Local Network</a:t>
            </a:r>
          </a:p>
        </p:txBody>
      </p:sp>
      <p:pic>
        <p:nvPicPr>
          <p:cNvPr id="9" name="Picture 8">
            <a:extLst>
              <a:ext uri="{FF2B5EF4-FFF2-40B4-BE49-F238E27FC236}">
                <a16:creationId xmlns:a16="http://schemas.microsoft.com/office/drawing/2014/main" id="{2C5E5A5C-CA69-4173-9E37-C55C810EA53D}"/>
              </a:ext>
            </a:extLst>
          </p:cNvPr>
          <p:cNvPicPr>
            <a:picLocks noChangeAspect="1"/>
          </p:cNvPicPr>
          <p:nvPr/>
        </p:nvPicPr>
        <p:blipFill>
          <a:blip r:embed="rId3"/>
          <a:stretch>
            <a:fillRect/>
          </a:stretch>
        </p:blipFill>
        <p:spPr>
          <a:xfrm>
            <a:off x="7894266" y="2366345"/>
            <a:ext cx="1609950" cy="1829055"/>
          </a:xfrm>
          <a:prstGeom prst="rect">
            <a:avLst/>
          </a:prstGeom>
        </p:spPr>
      </p:pic>
      <p:cxnSp>
        <p:nvCxnSpPr>
          <p:cNvPr id="14" name="Straight Arrow Connector 13">
            <a:extLst>
              <a:ext uri="{FF2B5EF4-FFF2-40B4-BE49-F238E27FC236}">
                <a16:creationId xmlns:a16="http://schemas.microsoft.com/office/drawing/2014/main" id="{0962F71C-BEBD-43A2-87A3-57AF5CA1C323}"/>
              </a:ext>
            </a:extLst>
          </p:cNvPr>
          <p:cNvCxnSpPr>
            <a:cxnSpLocks/>
            <a:stCxn id="7" idx="0"/>
          </p:cNvCxnSpPr>
          <p:nvPr/>
        </p:nvCxnSpPr>
        <p:spPr>
          <a:xfrm flipV="1">
            <a:off x="7156043" y="4040155"/>
            <a:ext cx="1054896" cy="451500"/>
          </a:xfrm>
          <a:prstGeom prst="straightConnector1">
            <a:avLst/>
          </a:prstGeom>
          <a:ln w="127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215717-7875-4B69-A8F1-984062BEC793}"/>
              </a:ext>
            </a:extLst>
          </p:cNvPr>
          <p:cNvCxnSpPr>
            <a:cxnSpLocks/>
            <a:stCxn id="10" idx="0"/>
          </p:cNvCxnSpPr>
          <p:nvPr/>
        </p:nvCxnSpPr>
        <p:spPr>
          <a:xfrm flipH="1" flipV="1">
            <a:off x="9230537" y="4052804"/>
            <a:ext cx="1019596" cy="462772"/>
          </a:xfrm>
          <a:prstGeom prst="straightConnector1">
            <a:avLst/>
          </a:prstGeom>
          <a:ln w="12700">
            <a:solidFill>
              <a:srgbClr val="FF0000"/>
            </a:solidFill>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358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en-US" altLang="ja-JP" sz="3200" b="1" dirty="0"/>
              <a:t>4. </a:t>
            </a:r>
            <a:r>
              <a:rPr lang="ja-JP" altLang="en-US" sz="3200" b="1" dirty="0"/>
              <a:t>マイメイト</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21</a:t>
            </a:fld>
            <a:endParaRPr lang="en-US"/>
          </a:p>
        </p:txBody>
      </p:sp>
    </p:spTree>
    <p:extLst>
      <p:ext uri="{BB962C8B-B14F-4D97-AF65-F5344CB8AC3E}">
        <p14:creationId xmlns:p14="http://schemas.microsoft.com/office/powerpoint/2010/main" val="2220111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6935482-C24B-4149-8B3C-7879974AE1CC}"/>
              </a:ext>
            </a:extLst>
          </p:cNvPr>
          <p:cNvSpPr/>
          <p:nvPr/>
        </p:nvSpPr>
        <p:spPr>
          <a:xfrm>
            <a:off x="961030" y="2067637"/>
            <a:ext cx="8707016" cy="4167579"/>
          </a:xfrm>
          <a:prstGeom prst="roundRect">
            <a:avLst/>
          </a:prstGeom>
          <a:solidFill>
            <a:schemeClr val="accent2">
              <a:lumMod val="20000"/>
              <a:lumOff val="80000"/>
            </a:schemeClr>
          </a:solidFill>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初期設定</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22</a:t>
            </a:fld>
            <a:endParaRPr lang="en-US"/>
          </a:p>
        </p:txBody>
      </p:sp>
      <p:sp>
        <p:nvSpPr>
          <p:cNvPr id="3" name="TextBox 2">
            <a:extLst>
              <a:ext uri="{FF2B5EF4-FFF2-40B4-BE49-F238E27FC236}">
                <a16:creationId xmlns:a16="http://schemas.microsoft.com/office/drawing/2014/main" id="{731FDA88-28D7-4FB9-96C3-2030BC5DD698}"/>
              </a:ext>
            </a:extLst>
          </p:cNvPr>
          <p:cNvSpPr txBox="1"/>
          <p:nvPr/>
        </p:nvSpPr>
        <p:spPr>
          <a:xfrm>
            <a:off x="1606397" y="2443266"/>
            <a:ext cx="7416281" cy="341632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通貨ペア（</a:t>
            </a:r>
            <a:r>
              <a:rPr lang="en-US" altLang="ja-JP" sz="2400" dirty="0"/>
              <a:t>USDJPY,</a:t>
            </a:r>
            <a:r>
              <a:rPr lang="ja-JP" altLang="en-US" sz="2400" dirty="0"/>
              <a:t>　</a:t>
            </a:r>
            <a:r>
              <a:rPr lang="en-US" altLang="ja-JP" sz="2400" dirty="0"/>
              <a:t>GBPUSD,</a:t>
            </a:r>
            <a:r>
              <a:rPr lang="ja-JP" altLang="en-US" sz="2400" dirty="0"/>
              <a:t>　．．．）</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テクニカル（移動平均、ボリンジャーバンド、</a:t>
            </a:r>
            <a:r>
              <a:rPr lang="en-US" altLang="ja-JP" sz="2400" dirty="0"/>
              <a:t>Oscillator RSI</a:t>
            </a:r>
            <a:r>
              <a:rPr lang="ja-JP" altLang="en-US" sz="2400" dirty="0"/>
              <a:t>、</a:t>
            </a:r>
            <a:r>
              <a:rPr lang="en-US" altLang="ja-JP" sz="2400" dirty="0"/>
              <a:t>MACD</a:t>
            </a:r>
            <a:r>
              <a:rPr lang="ja-JP" altLang="en-US" sz="2400" dirty="0"/>
              <a:t>、</a:t>
            </a:r>
            <a:r>
              <a:rPr lang="en-US" altLang="ja-JP" sz="2400" dirty="0"/>
              <a:t>Envelope</a:t>
            </a:r>
            <a:r>
              <a:rPr lang="ja-JP" altLang="en-US" sz="2400" dirty="0"/>
              <a:t>、</a:t>
            </a:r>
            <a:r>
              <a:rPr lang="en-US" altLang="ja-JP" sz="2400" dirty="0"/>
              <a:t>Stochastics</a:t>
            </a:r>
            <a:r>
              <a:rPr lang="ja-JP" altLang="en-US" sz="2400" dirty="0"/>
              <a:t>）</a:t>
            </a:r>
            <a:endParaRPr lang="en-US" altLang="ja-JP" sz="2400" dirty="0"/>
          </a:p>
          <a:p>
            <a:pPr marL="285750" indent="-285750">
              <a:buFont typeface="Arial" panose="020B0604020202020204" pitchFamily="34" charset="0"/>
              <a:buChar char="•"/>
            </a:pPr>
            <a:endParaRPr lang="en-US" altLang="ja-JP" sz="2400" dirty="0"/>
          </a:p>
          <a:p>
            <a:pPr>
              <a:buFont typeface="Arial" panose="020B0604020202020204" pitchFamily="34" charset="0"/>
              <a:buChar char="•"/>
            </a:pPr>
            <a:r>
              <a:rPr lang="ja-JP" altLang="en-US" sz="2400" dirty="0"/>
              <a:t> ニュースタイプ（</a:t>
            </a:r>
            <a:r>
              <a:rPr lang="en-US" sz="2400" dirty="0">
                <a:effectLst/>
              </a:rPr>
              <a:t>Sentiment</a:t>
            </a:r>
            <a:r>
              <a:rPr lang="ja-JP" altLang="en-US" sz="2400" dirty="0">
                <a:effectLst/>
              </a:rPr>
              <a:t>、 </a:t>
            </a:r>
            <a:r>
              <a:rPr lang="en-US" sz="2400" dirty="0">
                <a:effectLst/>
              </a:rPr>
              <a:t>Tone</a:t>
            </a:r>
            <a:r>
              <a:rPr lang="ja-JP" altLang="en-US" sz="2400" dirty="0"/>
              <a:t>、 </a:t>
            </a:r>
            <a:r>
              <a:rPr lang="en-US" sz="2400" dirty="0">
                <a:effectLst/>
              </a:rPr>
              <a:t>Trade advice</a:t>
            </a:r>
            <a:r>
              <a:rPr lang="ja-JP" altLang="en-US" sz="2400" dirty="0">
                <a:effectLst/>
              </a:rPr>
              <a:t>、    </a:t>
            </a:r>
            <a:r>
              <a:rPr lang="en-US" sz="2400" dirty="0">
                <a:effectLst/>
              </a:rPr>
              <a:t>Situation)</a:t>
            </a:r>
          </a:p>
          <a:p>
            <a:endParaRPr lang="en-US" altLang="ja-JP" sz="2400" dirty="0"/>
          </a:p>
          <a:p>
            <a:pPr marL="285750" indent="-285750">
              <a:buFont typeface="Arial" panose="020B0604020202020204" pitchFamily="34" charset="0"/>
              <a:buChar char="•"/>
            </a:pPr>
            <a:r>
              <a:rPr lang="ja-JP" altLang="en-US" sz="2400" dirty="0"/>
              <a:t>リスク許容度（</a:t>
            </a:r>
            <a:r>
              <a:rPr lang="en-US" altLang="ja-JP" sz="2400" dirty="0"/>
              <a:t>Profit seeker</a:t>
            </a:r>
            <a:r>
              <a:rPr lang="ja-JP" altLang="en-US" sz="2400" dirty="0"/>
              <a:t>、 </a:t>
            </a:r>
            <a:r>
              <a:rPr lang="en-US" altLang="ja-JP" sz="2400" dirty="0"/>
              <a:t>Balancer</a:t>
            </a:r>
            <a:r>
              <a:rPr lang="ja-JP" altLang="en-US" sz="2400" dirty="0"/>
              <a:t>、 </a:t>
            </a:r>
            <a:r>
              <a:rPr lang="en-US" altLang="ja-JP" sz="2400" dirty="0"/>
              <a:t>Risk</a:t>
            </a:r>
            <a:r>
              <a:rPr lang="ja-JP" altLang="en-US" sz="2400" dirty="0"/>
              <a:t> </a:t>
            </a:r>
            <a:r>
              <a:rPr lang="en-US" altLang="ja-JP" sz="2400" dirty="0"/>
              <a:t>hater</a:t>
            </a:r>
            <a:r>
              <a:rPr lang="ja-JP" altLang="en-US" sz="2400" dirty="0"/>
              <a:t>）</a:t>
            </a:r>
            <a:endParaRPr lang="en-US" sz="2400" dirty="0"/>
          </a:p>
        </p:txBody>
      </p:sp>
    </p:spTree>
    <p:extLst>
      <p:ext uri="{BB962C8B-B14F-4D97-AF65-F5344CB8AC3E}">
        <p14:creationId xmlns:p14="http://schemas.microsoft.com/office/powerpoint/2010/main" val="1875450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7040E1-99A9-4E6C-8C3E-1F1430DE4218}"/>
              </a:ext>
            </a:extLst>
          </p:cNvPr>
          <p:cNvSpPr/>
          <p:nvPr/>
        </p:nvSpPr>
        <p:spPr>
          <a:xfrm>
            <a:off x="1965278" y="1402562"/>
            <a:ext cx="5029200" cy="5383993"/>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マイメイト学習フロー（</a:t>
            </a:r>
            <a:r>
              <a:rPr lang="en-US" altLang="ja-JP" sz="3200" b="1" dirty="0"/>
              <a:t>Creation</a:t>
            </a:r>
            <a:r>
              <a:rPr lang="ja-JP" altLang="en-US" sz="3200" b="1" dirty="0"/>
              <a:t>）</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23</a:t>
            </a:fld>
            <a:endParaRPr lang="en-US"/>
          </a:p>
        </p:txBody>
      </p:sp>
      <p:sp>
        <p:nvSpPr>
          <p:cNvPr id="5" name="TextBox 4">
            <a:extLst>
              <a:ext uri="{FF2B5EF4-FFF2-40B4-BE49-F238E27FC236}">
                <a16:creationId xmlns:a16="http://schemas.microsoft.com/office/drawing/2014/main" id="{97FC84C2-0C51-4807-A5D1-990D0E5C3026}"/>
              </a:ext>
            </a:extLst>
          </p:cNvPr>
          <p:cNvSpPr txBox="1"/>
          <p:nvPr/>
        </p:nvSpPr>
        <p:spPr>
          <a:xfrm>
            <a:off x="5639937" y="2971800"/>
            <a:ext cx="65" cy="276999"/>
          </a:xfrm>
          <a:prstGeom prst="rect">
            <a:avLst/>
          </a:prstGeom>
          <a:noFill/>
        </p:spPr>
        <p:txBody>
          <a:bodyPr wrap="none" lIns="0" tIns="0" rIns="0" bIns="0" rtlCol="0">
            <a:spAutoFit/>
          </a:bodyPr>
          <a:lstStyle/>
          <a:p>
            <a:endParaRPr lang="en-US" dirty="0"/>
          </a:p>
        </p:txBody>
      </p:sp>
      <p:sp>
        <p:nvSpPr>
          <p:cNvPr id="6" name="TextBox 5">
            <a:extLst>
              <a:ext uri="{FF2B5EF4-FFF2-40B4-BE49-F238E27FC236}">
                <a16:creationId xmlns:a16="http://schemas.microsoft.com/office/drawing/2014/main" id="{65F25511-827A-41BF-BAD2-AE6F6F45384A}"/>
              </a:ext>
            </a:extLst>
          </p:cNvPr>
          <p:cNvSpPr txBox="1"/>
          <p:nvPr/>
        </p:nvSpPr>
        <p:spPr>
          <a:xfrm>
            <a:off x="3385729" y="1646481"/>
            <a:ext cx="2115511" cy="369332"/>
          </a:xfrm>
          <a:prstGeom prst="rect">
            <a:avLst/>
          </a:prstGeom>
          <a:solidFill>
            <a:schemeClr val="bg1"/>
          </a:solidFill>
          <a:ln w="12700">
            <a:solidFill>
              <a:schemeClr val="tx1"/>
            </a:solidFill>
          </a:ln>
        </p:spPr>
        <p:txBody>
          <a:bodyPr wrap="square" rtlCol="0">
            <a:spAutoFit/>
          </a:bodyPr>
          <a:lstStyle/>
          <a:p>
            <a:pPr algn="ctr"/>
            <a:r>
              <a:rPr lang="ja-JP" altLang="en-US" dirty="0"/>
              <a:t>特徴量準備</a:t>
            </a:r>
            <a:endParaRPr lang="en-US" dirty="0"/>
          </a:p>
        </p:txBody>
      </p:sp>
      <p:sp>
        <p:nvSpPr>
          <p:cNvPr id="10" name="TextBox 9">
            <a:extLst>
              <a:ext uri="{FF2B5EF4-FFF2-40B4-BE49-F238E27FC236}">
                <a16:creationId xmlns:a16="http://schemas.microsoft.com/office/drawing/2014/main" id="{E31A9DE8-A7EC-4DF8-A351-1D7570719632}"/>
              </a:ext>
            </a:extLst>
          </p:cNvPr>
          <p:cNvSpPr txBox="1"/>
          <p:nvPr/>
        </p:nvSpPr>
        <p:spPr>
          <a:xfrm>
            <a:off x="2915874" y="2421935"/>
            <a:ext cx="3180059" cy="369332"/>
          </a:xfrm>
          <a:prstGeom prst="rect">
            <a:avLst/>
          </a:prstGeom>
          <a:solidFill>
            <a:schemeClr val="bg1"/>
          </a:solidFill>
          <a:ln w="12700">
            <a:solidFill>
              <a:schemeClr val="accent1">
                <a:shade val="50000"/>
              </a:schemeClr>
            </a:solidFill>
          </a:ln>
        </p:spPr>
        <p:txBody>
          <a:bodyPr wrap="square" rtlCol="0">
            <a:spAutoFit/>
          </a:bodyPr>
          <a:lstStyle/>
          <a:p>
            <a:pPr algn="ctr"/>
            <a:r>
              <a:rPr lang="ja-JP" altLang="en-US" dirty="0"/>
              <a:t>アクション（買う、売る、、、）</a:t>
            </a:r>
            <a:endParaRPr lang="en-US" dirty="0"/>
          </a:p>
        </p:txBody>
      </p:sp>
      <p:sp>
        <p:nvSpPr>
          <p:cNvPr id="11" name="TextBox 10">
            <a:extLst>
              <a:ext uri="{FF2B5EF4-FFF2-40B4-BE49-F238E27FC236}">
                <a16:creationId xmlns:a16="http://schemas.microsoft.com/office/drawing/2014/main" id="{33FE1433-C6AB-41A1-AD7D-4EA0F4811C0C}"/>
              </a:ext>
            </a:extLst>
          </p:cNvPr>
          <p:cNvSpPr txBox="1"/>
          <p:nvPr/>
        </p:nvSpPr>
        <p:spPr>
          <a:xfrm>
            <a:off x="2913888" y="3186819"/>
            <a:ext cx="3180059" cy="369332"/>
          </a:xfrm>
          <a:prstGeom prst="rect">
            <a:avLst/>
          </a:prstGeom>
          <a:solidFill>
            <a:schemeClr val="bg1"/>
          </a:solidFill>
          <a:ln w="12700">
            <a:solidFill>
              <a:schemeClr val="accent1">
                <a:shade val="50000"/>
              </a:schemeClr>
            </a:solidFill>
          </a:ln>
        </p:spPr>
        <p:txBody>
          <a:bodyPr wrap="square" rtlCol="0">
            <a:spAutoFit/>
          </a:bodyPr>
          <a:lstStyle/>
          <a:p>
            <a:pPr algn="ctr"/>
            <a:r>
              <a:rPr lang="ja-JP" altLang="en-US" dirty="0"/>
              <a:t>１週間（１エピソード）経過？</a:t>
            </a:r>
            <a:endParaRPr lang="en-US" dirty="0"/>
          </a:p>
        </p:txBody>
      </p:sp>
      <p:sp>
        <p:nvSpPr>
          <p:cNvPr id="12" name="TextBox 11">
            <a:extLst>
              <a:ext uri="{FF2B5EF4-FFF2-40B4-BE49-F238E27FC236}">
                <a16:creationId xmlns:a16="http://schemas.microsoft.com/office/drawing/2014/main" id="{06F9929E-D051-4B35-B37C-8B663A2DFB95}"/>
              </a:ext>
            </a:extLst>
          </p:cNvPr>
          <p:cNvSpPr txBox="1"/>
          <p:nvPr/>
        </p:nvSpPr>
        <p:spPr>
          <a:xfrm>
            <a:off x="2563488" y="3935474"/>
            <a:ext cx="3878255" cy="369332"/>
          </a:xfrm>
          <a:prstGeom prst="rect">
            <a:avLst/>
          </a:prstGeom>
          <a:solidFill>
            <a:schemeClr val="bg1"/>
          </a:solidFill>
          <a:ln w="12700">
            <a:solidFill>
              <a:schemeClr val="accent1">
                <a:shade val="50000"/>
              </a:schemeClr>
            </a:solidFill>
          </a:ln>
        </p:spPr>
        <p:txBody>
          <a:bodyPr wrap="square" rtlCol="0">
            <a:spAutoFit/>
          </a:bodyPr>
          <a:lstStyle/>
          <a:p>
            <a:pPr algn="ctr"/>
            <a:r>
              <a:rPr lang="en-US" altLang="ja-JP" dirty="0"/>
              <a:t>AI</a:t>
            </a:r>
            <a:r>
              <a:rPr lang="ja-JP" altLang="en-US" dirty="0"/>
              <a:t>パラメータ（ウエイト、バイアス）更新</a:t>
            </a:r>
            <a:endParaRPr lang="en-US" dirty="0"/>
          </a:p>
        </p:txBody>
      </p:sp>
      <p:sp>
        <p:nvSpPr>
          <p:cNvPr id="13" name="TextBox 12">
            <a:extLst>
              <a:ext uri="{FF2B5EF4-FFF2-40B4-BE49-F238E27FC236}">
                <a16:creationId xmlns:a16="http://schemas.microsoft.com/office/drawing/2014/main" id="{5C7D9EF0-1046-409E-9B14-4FD46C49F9ED}"/>
              </a:ext>
            </a:extLst>
          </p:cNvPr>
          <p:cNvSpPr txBox="1"/>
          <p:nvPr/>
        </p:nvSpPr>
        <p:spPr>
          <a:xfrm>
            <a:off x="3572457" y="4699326"/>
            <a:ext cx="1794590" cy="369332"/>
          </a:xfrm>
          <a:prstGeom prst="rect">
            <a:avLst/>
          </a:prstGeom>
          <a:solidFill>
            <a:schemeClr val="bg1"/>
          </a:solidFill>
          <a:ln w="12700">
            <a:solidFill>
              <a:schemeClr val="accent1">
                <a:shade val="50000"/>
              </a:schemeClr>
            </a:solidFill>
          </a:ln>
        </p:spPr>
        <p:txBody>
          <a:bodyPr wrap="square" rtlCol="0">
            <a:spAutoFit/>
          </a:bodyPr>
          <a:lstStyle/>
          <a:p>
            <a:pPr algn="ctr"/>
            <a:r>
              <a:rPr lang="ja-JP" altLang="en-US" dirty="0"/>
              <a:t>３年経過？</a:t>
            </a:r>
            <a:endParaRPr lang="en-US" dirty="0"/>
          </a:p>
        </p:txBody>
      </p:sp>
      <p:sp>
        <p:nvSpPr>
          <p:cNvPr id="14" name="TextBox 13">
            <a:extLst>
              <a:ext uri="{FF2B5EF4-FFF2-40B4-BE49-F238E27FC236}">
                <a16:creationId xmlns:a16="http://schemas.microsoft.com/office/drawing/2014/main" id="{F02958FE-4C07-4792-A7C9-081268965D74}"/>
              </a:ext>
            </a:extLst>
          </p:cNvPr>
          <p:cNvSpPr txBox="1"/>
          <p:nvPr/>
        </p:nvSpPr>
        <p:spPr>
          <a:xfrm>
            <a:off x="3728589" y="6207252"/>
            <a:ext cx="1561132" cy="369332"/>
          </a:xfrm>
          <a:prstGeom prst="rect">
            <a:avLst/>
          </a:prstGeom>
          <a:solidFill>
            <a:schemeClr val="bg1"/>
          </a:solidFill>
          <a:ln w="12700">
            <a:solidFill>
              <a:schemeClr val="accent1">
                <a:shade val="50000"/>
              </a:schemeClr>
            </a:solidFill>
          </a:ln>
        </p:spPr>
        <p:txBody>
          <a:bodyPr wrap="square" rtlCol="0">
            <a:spAutoFit/>
          </a:bodyPr>
          <a:lstStyle/>
          <a:p>
            <a:pPr algn="ctr"/>
            <a:r>
              <a:rPr lang="ja-JP" altLang="en-US" dirty="0"/>
              <a:t>終了</a:t>
            </a:r>
            <a:endParaRPr lang="en-US" dirty="0"/>
          </a:p>
        </p:txBody>
      </p:sp>
      <p:cxnSp>
        <p:nvCxnSpPr>
          <p:cNvPr id="8" name="Straight Arrow Connector 7">
            <a:extLst>
              <a:ext uri="{FF2B5EF4-FFF2-40B4-BE49-F238E27FC236}">
                <a16:creationId xmlns:a16="http://schemas.microsoft.com/office/drawing/2014/main" id="{17C47038-718A-4E08-B6FA-26301DDC74ED}"/>
              </a:ext>
            </a:extLst>
          </p:cNvPr>
          <p:cNvCxnSpPr>
            <a:cxnSpLocks/>
          </p:cNvCxnSpPr>
          <p:nvPr/>
        </p:nvCxnSpPr>
        <p:spPr>
          <a:xfrm>
            <a:off x="4459195" y="2018016"/>
            <a:ext cx="3413" cy="41228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7F203D-6D18-4994-A0EA-FD2E8994A157}"/>
              </a:ext>
            </a:extLst>
          </p:cNvPr>
          <p:cNvCxnSpPr>
            <a:cxnSpLocks/>
          </p:cNvCxnSpPr>
          <p:nvPr/>
        </p:nvCxnSpPr>
        <p:spPr>
          <a:xfrm>
            <a:off x="4464038" y="2798851"/>
            <a:ext cx="1428" cy="38693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2DE2FD-15D4-474B-905C-516643A9BC93}"/>
              </a:ext>
            </a:extLst>
          </p:cNvPr>
          <p:cNvCxnSpPr>
            <a:cxnSpLocks/>
          </p:cNvCxnSpPr>
          <p:nvPr/>
        </p:nvCxnSpPr>
        <p:spPr>
          <a:xfrm>
            <a:off x="4465466" y="3552814"/>
            <a:ext cx="1428" cy="38693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3FC88F-1D5E-4B7D-BD82-6A504ABB2893}"/>
              </a:ext>
            </a:extLst>
          </p:cNvPr>
          <p:cNvCxnSpPr>
            <a:cxnSpLocks/>
          </p:cNvCxnSpPr>
          <p:nvPr/>
        </p:nvCxnSpPr>
        <p:spPr>
          <a:xfrm>
            <a:off x="4466180" y="4326819"/>
            <a:ext cx="1428" cy="38693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4A1B59-B481-438E-AC95-93C9795C513E}"/>
              </a:ext>
            </a:extLst>
          </p:cNvPr>
          <p:cNvCxnSpPr>
            <a:cxnSpLocks/>
          </p:cNvCxnSpPr>
          <p:nvPr/>
        </p:nvCxnSpPr>
        <p:spPr>
          <a:xfrm>
            <a:off x="4499634" y="5079671"/>
            <a:ext cx="1428" cy="38693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C949B-0B85-4505-A248-C867CCA53915}"/>
              </a:ext>
            </a:extLst>
          </p:cNvPr>
          <p:cNvCxnSpPr>
            <a:cxnSpLocks/>
            <a:stCxn id="11" idx="1"/>
          </p:cNvCxnSpPr>
          <p:nvPr/>
        </p:nvCxnSpPr>
        <p:spPr>
          <a:xfrm flipH="1">
            <a:off x="2497540" y="3371485"/>
            <a:ext cx="4163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CC083DC-B380-46BB-B781-6D9E27EE4D70}"/>
              </a:ext>
            </a:extLst>
          </p:cNvPr>
          <p:cNvCxnSpPr>
            <a:cxnSpLocks/>
          </p:cNvCxnSpPr>
          <p:nvPr/>
        </p:nvCxnSpPr>
        <p:spPr>
          <a:xfrm flipH="1" flipV="1">
            <a:off x="2497540" y="2652768"/>
            <a:ext cx="2" cy="7187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4E56172-4FE4-473B-834C-5A21B5C7FA6A}"/>
              </a:ext>
            </a:extLst>
          </p:cNvPr>
          <p:cNvCxnSpPr>
            <a:cxnSpLocks/>
          </p:cNvCxnSpPr>
          <p:nvPr/>
        </p:nvCxnSpPr>
        <p:spPr>
          <a:xfrm>
            <a:off x="2497540" y="2652768"/>
            <a:ext cx="41833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05B46A3-DFFA-46B6-B82D-B95883BB70E9}"/>
              </a:ext>
            </a:extLst>
          </p:cNvPr>
          <p:cNvSpPr txBox="1"/>
          <p:nvPr/>
        </p:nvSpPr>
        <p:spPr>
          <a:xfrm>
            <a:off x="4509155" y="3560293"/>
            <a:ext cx="730155" cy="369332"/>
          </a:xfrm>
          <a:prstGeom prst="rect">
            <a:avLst/>
          </a:prstGeom>
          <a:noFill/>
        </p:spPr>
        <p:txBody>
          <a:bodyPr wrap="square" rtlCol="0">
            <a:spAutoFit/>
          </a:bodyPr>
          <a:lstStyle/>
          <a:p>
            <a:r>
              <a:rPr lang="en-US" dirty="0">
                <a:solidFill>
                  <a:srgbClr val="FF0000"/>
                </a:solidFill>
              </a:rPr>
              <a:t>Yes</a:t>
            </a:r>
          </a:p>
        </p:txBody>
      </p:sp>
      <p:sp>
        <p:nvSpPr>
          <p:cNvPr id="38" name="TextBox 37">
            <a:extLst>
              <a:ext uri="{FF2B5EF4-FFF2-40B4-BE49-F238E27FC236}">
                <a16:creationId xmlns:a16="http://schemas.microsoft.com/office/drawing/2014/main" id="{9C61E71F-E8B7-4F8D-9841-58D34BC09239}"/>
              </a:ext>
            </a:extLst>
          </p:cNvPr>
          <p:cNvSpPr txBox="1"/>
          <p:nvPr/>
        </p:nvSpPr>
        <p:spPr>
          <a:xfrm>
            <a:off x="2497540" y="3335082"/>
            <a:ext cx="730155" cy="369332"/>
          </a:xfrm>
          <a:prstGeom prst="rect">
            <a:avLst/>
          </a:prstGeom>
          <a:noFill/>
        </p:spPr>
        <p:txBody>
          <a:bodyPr wrap="square" rtlCol="0">
            <a:spAutoFit/>
          </a:bodyPr>
          <a:lstStyle/>
          <a:p>
            <a:r>
              <a:rPr lang="en-US" dirty="0">
                <a:solidFill>
                  <a:srgbClr val="FF0000"/>
                </a:solidFill>
              </a:rPr>
              <a:t>No</a:t>
            </a:r>
          </a:p>
        </p:txBody>
      </p:sp>
      <p:sp>
        <p:nvSpPr>
          <p:cNvPr id="39" name="TextBox 38">
            <a:extLst>
              <a:ext uri="{FF2B5EF4-FFF2-40B4-BE49-F238E27FC236}">
                <a16:creationId xmlns:a16="http://schemas.microsoft.com/office/drawing/2014/main" id="{0EE1574A-2EDA-45C8-AAD2-20CB7A719330}"/>
              </a:ext>
            </a:extLst>
          </p:cNvPr>
          <p:cNvSpPr txBox="1"/>
          <p:nvPr/>
        </p:nvSpPr>
        <p:spPr>
          <a:xfrm>
            <a:off x="3477090" y="5453289"/>
            <a:ext cx="2045088" cy="369332"/>
          </a:xfrm>
          <a:prstGeom prst="rect">
            <a:avLst/>
          </a:prstGeom>
          <a:solidFill>
            <a:schemeClr val="bg1"/>
          </a:solidFill>
          <a:ln w="12700">
            <a:solidFill>
              <a:schemeClr val="accent1">
                <a:shade val="50000"/>
              </a:schemeClr>
            </a:solidFill>
          </a:ln>
        </p:spPr>
        <p:txBody>
          <a:bodyPr wrap="square" rtlCol="0">
            <a:spAutoFit/>
          </a:bodyPr>
          <a:lstStyle/>
          <a:p>
            <a:pPr algn="ctr"/>
            <a:r>
              <a:rPr lang="ja-JP" altLang="en-US" dirty="0"/>
              <a:t>６ラウンド経過？</a:t>
            </a:r>
            <a:endParaRPr lang="en-US" dirty="0"/>
          </a:p>
        </p:txBody>
      </p:sp>
      <p:cxnSp>
        <p:nvCxnSpPr>
          <p:cNvPr id="40" name="Straight Arrow Connector 39">
            <a:extLst>
              <a:ext uri="{FF2B5EF4-FFF2-40B4-BE49-F238E27FC236}">
                <a16:creationId xmlns:a16="http://schemas.microsoft.com/office/drawing/2014/main" id="{F93F0015-3FDF-4C94-A458-421645CE8FF2}"/>
              </a:ext>
            </a:extLst>
          </p:cNvPr>
          <p:cNvCxnSpPr>
            <a:cxnSpLocks/>
          </p:cNvCxnSpPr>
          <p:nvPr/>
        </p:nvCxnSpPr>
        <p:spPr>
          <a:xfrm>
            <a:off x="4509155" y="5830205"/>
            <a:ext cx="1428" cy="38693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5A8F0B-2812-4800-9751-5DF09B8732AB}"/>
              </a:ext>
            </a:extLst>
          </p:cNvPr>
          <p:cNvCxnSpPr>
            <a:cxnSpLocks/>
          </p:cNvCxnSpPr>
          <p:nvPr/>
        </p:nvCxnSpPr>
        <p:spPr>
          <a:xfrm flipH="1">
            <a:off x="2238233" y="4873107"/>
            <a:ext cx="13342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B93A1C-AF8D-404A-B41C-6DAA4F8053B3}"/>
              </a:ext>
            </a:extLst>
          </p:cNvPr>
          <p:cNvCxnSpPr>
            <a:cxnSpLocks/>
          </p:cNvCxnSpPr>
          <p:nvPr/>
        </p:nvCxnSpPr>
        <p:spPr>
          <a:xfrm flipV="1">
            <a:off x="2238233" y="2524836"/>
            <a:ext cx="0" cy="23591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58E00A-2B21-43D3-ADAB-ECF42948D2F0}"/>
              </a:ext>
            </a:extLst>
          </p:cNvPr>
          <p:cNvCxnSpPr>
            <a:cxnSpLocks/>
          </p:cNvCxnSpPr>
          <p:nvPr/>
        </p:nvCxnSpPr>
        <p:spPr>
          <a:xfrm flipV="1">
            <a:off x="2238233" y="2524836"/>
            <a:ext cx="667112" cy="737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C019549-A5F4-4747-90B2-3FC4FE01CFEE}"/>
              </a:ext>
            </a:extLst>
          </p:cNvPr>
          <p:cNvSpPr txBox="1"/>
          <p:nvPr/>
        </p:nvSpPr>
        <p:spPr>
          <a:xfrm>
            <a:off x="4496975" y="5057232"/>
            <a:ext cx="730155" cy="369332"/>
          </a:xfrm>
          <a:prstGeom prst="rect">
            <a:avLst/>
          </a:prstGeom>
          <a:noFill/>
        </p:spPr>
        <p:txBody>
          <a:bodyPr wrap="square" rtlCol="0">
            <a:spAutoFit/>
          </a:bodyPr>
          <a:lstStyle/>
          <a:p>
            <a:r>
              <a:rPr lang="en-US" dirty="0">
                <a:solidFill>
                  <a:srgbClr val="FF0000"/>
                </a:solidFill>
              </a:rPr>
              <a:t>Yes</a:t>
            </a:r>
          </a:p>
        </p:txBody>
      </p:sp>
      <p:cxnSp>
        <p:nvCxnSpPr>
          <p:cNvPr id="51" name="Straight Connector 50">
            <a:extLst>
              <a:ext uri="{FF2B5EF4-FFF2-40B4-BE49-F238E27FC236}">
                <a16:creationId xmlns:a16="http://schemas.microsoft.com/office/drawing/2014/main" id="{C79722DF-E8F7-484C-A71C-49F098865AD6}"/>
              </a:ext>
            </a:extLst>
          </p:cNvPr>
          <p:cNvCxnSpPr>
            <a:cxnSpLocks/>
          </p:cNvCxnSpPr>
          <p:nvPr/>
        </p:nvCxnSpPr>
        <p:spPr>
          <a:xfrm flipH="1">
            <a:off x="5522178" y="5647910"/>
            <a:ext cx="11265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681E1AE-DDE9-4F8E-B64C-2883EC0B2263}"/>
              </a:ext>
            </a:extLst>
          </p:cNvPr>
          <p:cNvCxnSpPr>
            <a:cxnSpLocks/>
          </p:cNvCxnSpPr>
          <p:nvPr/>
        </p:nvCxnSpPr>
        <p:spPr>
          <a:xfrm flipV="1">
            <a:off x="6648734" y="1831207"/>
            <a:ext cx="0" cy="38167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8F3939F-19C7-41C5-B03C-9E1BCF998FA6}"/>
              </a:ext>
            </a:extLst>
          </p:cNvPr>
          <p:cNvSpPr txBox="1"/>
          <p:nvPr/>
        </p:nvSpPr>
        <p:spPr>
          <a:xfrm>
            <a:off x="5593325" y="5281941"/>
            <a:ext cx="730155" cy="369332"/>
          </a:xfrm>
          <a:prstGeom prst="rect">
            <a:avLst/>
          </a:prstGeom>
          <a:noFill/>
        </p:spPr>
        <p:txBody>
          <a:bodyPr wrap="square" rtlCol="0">
            <a:spAutoFit/>
          </a:bodyPr>
          <a:lstStyle/>
          <a:p>
            <a:r>
              <a:rPr lang="en-US" dirty="0">
                <a:solidFill>
                  <a:srgbClr val="FF0000"/>
                </a:solidFill>
              </a:rPr>
              <a:t>No</a:t>
            </a:r>
          </a:p>
        </p:txBody>
      </p:sp>
      <p:cxnSp>
        <p:nvCxnSpPr>
          <p:cNvPr id="56" name="Straight Arrow Connector 55">
            <a:extLst>
              <a:ext uri="{FF2B5EF4-FFF2-40B4-BE49-F238E27FC236}">
                <a16:creationId xmlns:a16="http://schemas.microsoft.com/office/drawing/2014/main" id="{058DA5BF-8BE5-4883-B81E-CBF90D74D4CE}"/>
              </a:ext>
            </a:extLst>
          </p:cNvPr>
          <p:cNvCxnSpPr>
            <a:cxnSpLocks/>
            <a:endCxn id="6" idx="3"/>
          </p:cNvCxnSpPr>
          <p:nvPr/>
        </p:nvCxnSpPr>
        <p:spPr>
          <a:xfrm flipH="1">
            <a:off x="5501240" y="1831147"/>
            <a:ext cx="114749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304740C-F923-4937-BAE3-D344A24004DE}"/>
              </a:ext>
            </a:extLst>
          </p:cNvPr>
          <p:cNvSpPr txBox="1"/>
          <p:nvPr/>
        </p:nvSpPr>
        <p:spPr>
          <a:xfrm>
            <a:off x="3093554" y="4478587"/>
            <a:ext cx="730155" cy="369332"/>
          </a:xfrm>
          <a:prstGeom prst="rect">
            <a:avLst/>
          </a:prstGeom>
          <a:noFill/>
        </p:spPr>
        <p:txBody>
          <a:bodyPr wrap="square" rtlCol="0">
            <a:spAutoFit/>
          </a:bodyPr>
          <a:lstStyle/>
          <a:p>
            <a:r>
              <a:rPr lang="en-US" dirty="0">
                <a:solidFill>
                  <a:srgbClr val="FF0000"/>
                </a:solidFill>
              </a:rPr>
              <a:t>No</a:t>
            </a:r>
          </a:p>
        </p:txBody>
      </p:sp>
      <p:sp>
        <p:nvSpPr>
          <p:cNvPr id="3" name="TextBox 2">
            <a:extLst>
              <a:ext uri="{FF2B5EF4-FFF2-40B4-BE49-F238E27FC236}">
                <a16:creationId xmlns:a16="http://schemas.microsoft.com/office/drawing/2014/main" id="{A9A99372-D949-4D6E-AD52-F76DC5618DD0}"/>
              </a:ext>
            </a:extLst>
          </p:cNvPr>
          <p:cNvSpPr txBox="1"/>
          <p:nvPr/>
        </p:nvSpPr>
        <p:spPr>
          <a:xfrm>
            <a:off x="7513824" y="2729296"/>
            <a:ext cx="3850428" cy="2308324"/>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約６８００回の学習（更新）</a:t>
            </a:r>
            <a:endParaRPr lang="en-US" altLang="ja-JP" sz="2400" dirty="0"/>
          </a:p>
          <a:p>
            <a:r>
              <a:rPr lang="ja-JP" altLang="en-US" sz="2400" dirty="0"/>
              <a:t>（再学習は１２００回ぐらい）</a:t>
            </a:r>
            <a:endParaRPr lang="en-US" altLang="ja-JP" sz="2400" dirty="0"/>
          </a:p>
          <a:p>
            <a:pPr marL="342900" indent="-342900">
              <a:buFont typeface="Arial" panose="020B0604020202020204" pitchFamily="34" charset="0"/>
              <a:buChar char="•"/>
            </a:pPr>
            <a:r>
              <a:rPr lang="ja-JP" altLang="en-US" sz="2400" dirty="0"/>
              <a:t>データベースでは</a:t>
            </a:r>
            <a:r>
              <a:rPr lang="en-US" altLang="ja-JP" sz="2400" b="1" dirty="0" err="1"/>
              <a:t>agent_ai_decision</a:t>
            </a:r>
            <a:r>
              <a:rPr lang="ja-JP" altLang="en-US" sz="2400" dirty="0"/>
              <a:t>テーブルの</a:t>
            </a:r>
            <a:r>
              <a:rPr lang="en-US" altLang="ja-JP" sz="2400" b="1" dirty="0"/>
              <a:t>episode</a:t>
            </a:r>
            <a:r>
              <a:rPr lang="ja-JP" altLang="en-US" sz="2400" dirty="0"/>
              <a:t>カラムから確認できる。</a:t>
            </a:r>
            <a:endParaRPr lang="en-US" sz="2400" dirty="0"/>
          </a:p>
        </p:txBody>
      </p:sp>
    </p:spTree>
    <p:extLst>
      <p:ext uri="{BB962C8B-B14F-4D97-AF65-F5344CB8AC3E}">
        <p14:creationId xmlns:p14="http://schemas.microsoft.com/office/powerpoint/2010/main" val="1537939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ディープラーニング</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24</a:t>
            </a:fld>
            <a:endParaRPr lang="en-US"/>
          </a:p>
        </p:txBody>
      </p:sp>
      <p:sp>
        <p:nvSpPr>
          <p:cNvPr id="3" name="Rectangle 2">
            <a:extLst>
              <a:ext uri="{FF2B5EF4-FFF2-40B4-BE49-F238E27FC236}">
                <a16:creationId xmlns:a16="http://schemas.microsoft.com/office/drawing/2014/main" id="{7DCAC5BB-583C-4250-86DF-839507C521B3}"/>
              </a:ext>
            </a:extLst>
          </p:cNvPr>
          <p:cNvSpPr/>
          <p:nvPr/>
        </p:nvSpPr>
        <p:spPr>
          <a:xfrm>
            <a:off x="587830" y="1524093"/>
            <a:ext cx="4823926" cy="1657646"/>
          </a:xfrm>
          <a:prstGeom prst="rect">
            <a:avLst/>
          </a:prstGeom>
          <a:solidFill>
            <a:schemeClr val="accent6">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94769C-223E-409D-8C81-849D95C1BF11}"/>
              </a:ext>
            </a:extLst>
          </p:cNvPr>
          <p:cNvSpPr txBox="1"/>
          <p:nvPr/>
        </p:nvSpPr>
        <p:spPr>
          <a:xfrm>
            <a:off x="2043405" y="1604866"/>
            <a:ext cx="1502228" cy="369332"/>
          </a:xfrm>
          <a:prstGeom prst="rect">
            <a:avLst/>
          </a:prstGeom>
          <a:noFill/>
        </p:spPr>
        <p:txBody>
          <a:bodyPr wrap="square" rtlCol="0">
            <a:spAutoFit/>
          </a:bodyPr>
          <a:lstStyle/>
          <a:p>
            <a:pPr algn="ctr"/>
            <a:r>
              <a:rPr lang="ja-JP" altLang="en-US" dirty="0"/>
              <a:t>入力層</a:t>
            </a:r>
            <a:endParaRPr lang="en-US" dirty="0"/>
          </a:p>
        </p:txBody>
      </p:sp>
      <p:sp>
        <p:nvSpPr>
          <p:cNvPr id="6" name="楕円 31">
            <a:extLst>
              <a:ext uri="{FF2B5EF4-FFF2-40B4-BE49-F238E27FC236}">
                <a16:creationId xmlns:a16="http://schemas.microsoft.com/office/drawing/2014/main" id="{C3D237BA-4EDE-408E-BC1D-702942DFF7D0}"/>
              </a:ext>
            </a:extLst>
          </p:cNvPr>
          <p:cNvSpPr/>
          <p:nvPr/>
        </p:nvSpPr>
        <p:spPr>
          <a:xfrm>
            <a:off x="690467" y="2132818"/>
            <a:ext cx="979714" cy="852978"/>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ポジション</a:t>
            </a:r>
            <a:endParaRPr lang="en-US" sz="1050" kern="100" dirty="0">
              <a:effectLst/>
              <a:ea typeface="游明朝" panose="02020400000000000000" pitchFamily="18" charset="-128"/>
              <a:cs typeface="Times New Roman" panose="02020603050405020304" pitchFamily="18" charset="0"/>
            </a:endParaRPr>
          </a:p>
        </p:txBody>
      </p:sp>
      <p:sp>
        <p:nvSpPr>
          <p:cNvPr id="8" name="楕円 31">
            <a:extLst>
              <a:ext uri="{FF2B5EF4-FFF2-40B4-BE49-F238E27FC236}">
                <a16:creationId xmlns:a16="http://schemas.microsoft.com/office/drawing/2014/main" id="{CAB3D396-D8D7-49DF-94C8-765AD1B8B06D}"/>
              </a:ext>
            </a:extLst>
          </p:cNvPr>
          <p:cNvSpPr/>
          <p:nvPr/>
        </p:nvSpPr>
        <p:spPr>
          <a:xfrm>
            <a:off x="1772819" y="2132818"/>
            <a:ext cx="979714" cy="862308"/>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評価損益</a:t>
            </a:r>
            <a:endParaRPr lang="en-US" sz="1050" kern="100" dirty="0">
              <a:effectLst/>
              <a:ea typeface="游明朝" panose="02020400000000000000" pitchFamily="18" charset="-128"/>
              <a:cs typeface="Times New Roman" panose="02020603050405020304" pitchFamily="18" charset="0"/>
            </a:endParaRPr>
          </a:p>
        </p:txBody>
      </p:sp>
      <p:sp>
        <p:nvSpPr>
          <p:cNvPr id="9" name="楕円 31">
            <a:extLst>
              <a:ext uri="{FF2B5EF4-FFF2-40B4-BE49-F238E27FC236}">
                <a16:creationId xmlns:a16="http://schemas.microsoft.com/office/drawing/2014/main" id="{0E957153-3110-480A-B631-5E17CAA7D9A6}"/>
              </a:ext>
            </a:extLst>
          </p:cNvPr>
          <p:cNvSpPr/>
          <p:nvPr/>
        </p:nvSpPr>
        <p:spPr>
          <a:xfrm>
            <a:off x="2855170" y="2160810"/>
            <a:ext cx="1380927" cy="80632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１，３，５日のテクニカル指標</a:t>
            </a:r>
            <a:endParaRPr lang="en-US" sz="1050" kern="100" dirty="0">
              <a:effectLst/>
              <a:ea typeface="游明朝" panose="02020400000000000000" pitchFamily="18" charset="-128"/>
              <a:cs typeface="Times New Roman" panose="02020603050405020304" pitchFamily="18" charset="0"/>
            </a:endParaRPr>
          </a:p>
        </p:txBody>
      </p:sp>
      <p:sp>
        <p:nvSpPr>
          <p:cNvPr id="10" name="楕円 31">
            <a:extLst>
              <a:ext uri="{FF2B5EF4-FFF2-40B4-BE49-F238E27FC236}">
                <a16:creationId xmlns:a16="http://schemas.microsoft.com/office/drawing/2014/main" id="{9FCD6E63-9869-4645-97F9-F5894CD221BC}"/>
              </a:ext>
            </a:extLst>
          </p:cNvPr>
          <p:cNvSpPr/>
          <p:nvPr/>
        </p:nvSpPr>
        <p:spPr>
          <a:xfrm>
            <a:off x="4338734" y="2169358"/>
            <a:ext cx="867748" cy="834317"/>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ニュース情報</a:t>
            </a:r>
            <a:endParaRPr lang="en-US" sz="1050" kern="100" dirty="0">
              <a:effectLst/>
              <a:ea typeface="游明朝" panose="02020400000000000000" pitchFamily="18" charset="-128"/>
              <a:cs typeface="Times New Roman" panose="02020603050405020304" pitchFamily="18" charset="0"/>
            </a:endParaRPr>
          </a:p>
        </p:txBody>
      </p:sp>
      <p:sp>
        <p:nvSpPr>
          <p:cNvPr id="11" name="Rectangle 10">
            <a:extLst>
              <a:ext uri="{FF2B5EF4-FFF2-40B4-BE49-F238E27FC236}">
                <a16:creationId xmlns:a16="http://schemas.microsoft.com/office/drawing/2014/main" id="{9A372A1F-FE37-4F46-98AE-AEBBB053F0A9}"/>
              </a:ext>
            </a:extLst>
          </p:cNvPr>
          <p:cNvSpPr/>
          <p:nvPr/>
        </p:nvSpPr>
        <p:spPr>
          <a:xfrm>
            <a:off x="606492" y="3790464"/>
            <a:ext cx="4823926" cy="1242236"/>
          </a:xfrm>
          <a:prstGeom prst="rect">
            <a:avLst/>
          </a:prstGeom>
          <a:solidFill>
            <a:schemeClr val="accent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838ABC-4CAA-4F98-B48F-7E4E64761A32}"/>
              </a:ext>
            </a:extLst>
          </p:cNvPr>
          <p:cNvSpPr txBox="1"/>
          <p:nvPr/>
        </p:nvSpPr>
        <p:spPr>
          <a:xfrm>
            <a:off x="1737831" y="3883572"/>
            <a:ext cx="2234678" cy="369332"/>
          </a:xfrm>
          <a:prstGeom prst="rect">
            <a:avLst/>
          </a:prstGeom>
          <a:noFill/>
        </p:spPr>
        <p:txBody>
          <a:bodyPr wrap="square" rtlCol="0">
            <a:spAutoFit/>
          </a:bodyPr>
          <a:lstStyle/>
          <a:p>
            <a:pPr algn="ctr"/>
            <a:r>
              <a:rPr lang="ja-JP" altLang="en-US" dirty="0"/>
              <a:t>隠れ層（</a:t>
            </a:r>
            <a:r>
              <a:rPr lang="en-US" altLang="ja-JP" dirty="0"/>
              <a:t>LSTM</a:t>
            </a:r>
            <a:r>
              <a:rPr lang="ja-JP" altLang="en-US" dirty="0"/>
              <a:t>）</a:t>
            </a:r>
            <a:endParaRPr lang="en-US" dirty="0"/>
          </a:p>
        </p:txBody>
      </p:sp>
      <p:sp>
        <p:nvSpPr>
          <p:cNvPr id="13" name="Oval 12">
            <a:extLst>
              <a:ext uri="{FF2B5EF4-FFF2-40B4-BE49-F238E27FC236}">
                <a16:creationId xmlns:a16="http://schemas.microsoft.com/office/drawing/2014/main" id="{29CDBE35-0A08-4126-A7A7-756B13FF60E6}"/>
              </a:ext>
            </a:extLst>
          </p:cNvPr>
          <p:cNvSpPr/>
          <p:nvPr/>
        </p:nvSpPr>
        <p:spPr>
          <a:xfrm>
            <a:off x="838200"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8A3ACE-45A5-493D-886A-A00BDF1EF812}"/>
              </a:ext>
            </a:extLst>
          </p:cNvPr>
          <p:cNvSpPr/>
          <p:nvPr/>
        </p:nvSpPr>
        <p:spPr>
          <a:xfrm>
            <a:off x="1229307"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1AA5A08-533F-46BA-B97F-FC1A13E5B6F7}"/>
              </a:ext>
            </a:extLst>
          </p:cNvPr>
          <p:cNvSpPr/>
          <p:nvPr/>
        </p:nvSpPr>
        <p:spPr>
          <a:xfrm>
            <a:off x="1620414"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D3D8CA-B8D3-4CC0-8AAA-3D04BC4690C2}"/>
              </a:ext>
            </a:extLst>
          </p:cNvPr>
          <p:cNvSpPr txBox="1"/>
          <p:nvPr/>
        </p:nvSpPr>
        <p:spPr>
          <a:xfrm>
            <a:off x="2146819" y="4398605"/>
            <a:ext cx="922951" cy="369332"/>
          </a:xfrm>
          <a:prstGeom prst="rect">
            <a:avLst/>
          </a:prstGeom>
          <a:noFill/>
        </p:spPr>
        <p:txBody>
          <a:bodyPr wrap="square" rtlCol="0">
            <a:spAutoFit/>
          </a:bodyPr>
          <a:lstStyle/>
          <a:p>
            <a:r>
              <a:rPr lang="ja-JP" altLang="en-US" dirty="0"/>
              <a:t>・・・</a:t>
            </a:r>
            <a:endParaRPr lang="en-US" dirty="0"/>
          </a:p>
        </p:txBody>
      </p:sp>
      <p:sp>
        <p:nvSpPr>
          <p:cNvPr id="17" name="Oval 16">
            <a:extLst>
              <a:ext uri="{FF2B5EF4-FFF2-40B4-BE49-F238E27FC236}">
                <a16:creationId xmlns:a16="http://schemas.microsoft.com/office/drawing/2014/main" id="{BAC21589-83E4-48BF-8EC3-15E7BFE3F60C}"/>
              </a:ext>
            </a:extLst>
          </p:cNvPr>
          <p:cNvSpPr/>
          <p:nvPr/>
        </p:nvSpPr>
        <p:spPr>
          <a:xfrm>
            <a:off x="2929033"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ADE68A0-EFC7-4CCD-8664-D6A500302118}"/>
              </a:ext>
            </a:extLst>
          </p:cNvPr>
          <p:cNvSpPr/>
          <p:nvPr/>
        </p:nvSpPr>
        <p:spPr>
          <a:xfrm>
            <a:off x="3460877" y="4445252"/>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20FCF4-21C8-4893-BB76-F603E31C1353}"/>
              </a:ext>
            </a:extLst>
          </p:cNvPr>
          <p:cNvSpPr/>
          <p:nvPr/>
        </p:nvSpPr>
        <p:spPr>
          <a:xfrm>
            <a:off x="4004388"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635268B-D290-4BE3-A111-B1EAEF5D9876}"/>
              </a:ext>
            </a:extLst>
          </p:cNvPr>
          <p:cNvSpPr/>
          <p:nvPr/>
        </p:nvSpPr>
        <p:spPr>
          <a:xfrm>
            <a:off x="4548678" y="4445252"/>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FE8DF92-2408-4380-B5CF-D70EEC604DF4}"/>
              </a:ext>
            </a:extLst>
          </p:cNvPr>
          <p:cNvSpPr/>
          <p:nvPr/>
        </p:nvSpPr>
        <p:spPr>
          <a:xfrm>
            <a:off x="3332582" y="5879828"/>
            <a:ext cx="1789925" cy="765446"/>
          </a:xfrm>
          <a:prstGeom prst="rect">
            <a:avLst/>
          </a:prstGeom>
          <a:solidFill>
            <a:schemeClr val="accent4">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0AC28E-F1EC-4016-85BE-987C86022587}"/>
              </a:ext>
            </a:extLst>
          </p:cNvPr>
          <p:cNvSpPr/>
          <p:nvPr/>
        </p:nvSpPr>
        <p:spPr>
          <a:xfrm>
            <a:off x="962607" y="5879828"/>
            <a:ext cx="1789926" cy="765446"/>
          </a:xfrm>
          <a:prstGeom prst="rect">
            <a:avLst/>
          </a:prstGeom>
          <a:solidFill>
            <a:schemeClr val="accent4">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C97D753-8177-4A33-B26C-14DA248B7794}"/>
              </a:ext>
            </a:extLst>
          </p:cNvPr>
          <p:cNvSpPr txBox="1"/>
          <p:nvPr/>
        </p:nvSpPr>
        <p:spPr>
          <a:xfrm>
            <a:off x="816432" y="6077885"/>
            <a:ext cx="2234678" cy="369332"/>
          </a:xfrm>
          <a:prstGeom prst="rect">
            <a:avLst/>
          </a:prstGeom>
          <a:noFill/>
        </p:spPr>
        <p:txBody>
          <a:bodyPr wrap="square" rtlCol="0">
            <a:spAutoFit/>
          </a:bodyPr>
          <a:lstStyle/>
          <a:p>
            <a:pPr algn="ctr"/>
            <a:r>
              <a:rPr lang="en-US" altLang="ja-JP" dirty="0"/>
              <a:t>Policy</a:t>
            </a:r>
            <a:r>
              <a:rPr lang="ja-JP" altLang="en-US" dirty="0"/>
              <a:t>層</a:t>
            </a:r>
            <a:endParaRPr lang="en-US" dirty="0"/>
          </a:p>
        </p:txBody>
      </p:sp>
      <p:sp>
        <p:nvSpPr>
          <p:cNvPr id="24" name="TextBox 23">
            <a:extLst>
              <a:ext uri="{FF2B5EF4-FFF2-40B4-BE49-F238E27FC236}">
                <a16:creationId xmlns:a16="http://schemas.microsoft.com/office/drawing/2014/main" id="{4DF4B3F6-C205-4F86-B024-F0F57E1F0B32}"/>
              </a:ext>
            </a:extLst>
          </p:cNvPr>
          <p:cNvSpPr txBox="1"/>
          <p:nvPr/>
        </p:nvSpPr>
        <p:spPr>
          <a:xfrm>
            <a:off x="3110205" y="6077885"/>
            <a:ext cx="2234678" cy="369332"/>
          </a:xfrm>
          <a:prstGeom prst="rect">
            <a:avLst/>
          </a:prstGeom>
          <a:noFill/>
        </p:spPr>
        <p:txBody>
          <a:bodyPr wrap="square" rtlCol="0">
            <a:spAutoFit/>
          </a:bodyPr>
          <a:lstStyle/>
          <a:p>
            <a:pPr algn="ctr"/>
            <a:r>
              <a:rPr lang="en-US" altLang="ja-JP" dirty="0"/>
              <a:t>Value</a:t>
            </a:r>
            <a:r>
              <a:rPr lang="ja-JP" altLang="en-US" dirty="0"/>
              <a:t>層</a:t>
            </a:r>
            <a:endParaRPr lang="en-US" dirty="0"/>
          </a:p>
        </p:txBody>
      </p:sp>
      <p:cxnSp>
        <p:nvCxnSpPr>
          <p:cNvPr id="26" name="Straight Arrow Connector 25">
            <a:extLst>
              <a:ext uri="{FF2B5EF4-FFF2-40B4-BE49-F238E27FC236}">
                <a16:creationId xmlns:a16="http://schemas.microsoft.com/office/drawing/2014/main" id="{3F0229AB-0913-4A8C-9E9B-CA1EBF5F219E}"/>
              </a:ext>
            </a:extLst>
          </p:cNvPr>
          <p:cNvCxnSpPr>
            <a:cxnSpLocks/>
            <a:endCxn id="13" idx="0"/>
          </p:cNvCxnSpPr>
          <p:nvPr/>
        </p:nvCxnSpPr>
        <p:spPr>
          <a:xfrm flipH="1">
            <a:off x="978937" y="2995126"/>
            <a:ext cx="201387" cy="145945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CB53E95-4831-4F18-AD71-822FEC76D6E1}"/>
              </a:ext>
            </a:extLst>
          </p:cNvPr>
          <p:cNvCxnSpPr>
            <a:cxnSpLocks/>
            <a:endCxn id="14" idx="0"/>
          </p:cNvCxnSpPr>
          <p:nvPr/>
        </p:nvCxnSpPr>
        <p:spPr>
          <a:xfrm>
            <a:off x="1180324" y="2995126"/>
            <a:ext cx="189720" cy="145945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DCE2D16-59C5-4A7D-B8C2-21A8D3933391}"/>
              </a:ext>
            </a:extLst>
          </p:cNvPr>
          <p:cNvCxnSpPr>
            <a:cxnSpLocks/>
          </p:cNvCxnSpPr>
          <p:nvPr/>
        </p:nvCxnSpPr>
        <p:spPr>
          <a:xfrm>
            <a:off x="1168656" y="2974603"/>
            <a:ext cx="579670" cy="147064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5B69D1-0FFF-4F19-85C6-DBEFCEB51B1C}"/>
              </a:ext>
            </a:extLst>
          </p:cNvPr>
          <p:cNvCxnSpPr>
            <a:cxnSpLocks/>
            <a:stCxn id="8" idx="4"/>
          </p:cNvCxnSpPr>
          <p:nvPr/>
        </p:nvCxnSpPr>
        <p:spPr>
          <a:xfrm flipH="1">
            <a:off x="978938" y="2995126"/>
            <a:ext cx="1283738" cy="143146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37AFABB-E094-44EA-A3B8-62D4F124CA49}"/>
              </a:ext>
            </a:extLst>
          </p:cNvPr>
          <p:cNvCxnSpPr>
            <a:cxnSpLocks/>
            <a:stCxn id="8" idx="4"/>
          </p:cNvCxnSpPr>
          <p:nvPr/>
        </p:nvCxnSpPr>
        <p:spPr>
          <a:xfrm flipH="1">
            <a:off x="1370044" y="2995126"/>
            <a:ext cx="892632" cy="143146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776BAC2-ECE7-4F4A-9E4E-3E1BF1976A98}"/>
              </a:ext>
            </a:extLst>
          </p:cNvPr>
          <p:cNvCxnSpPr>
            <a:cxnSpLocks/>
            <a:stCxn id="8" idx="4"/>
            <a:endCxn id="15" idx="0"/>
          </p:cNvCxnSpPr>
          <p:nvPr/>
        </p:nvCxnSpPr>
        <p:spPr>
          <a:xfrm flipH="1">
            <a:off x="1761151" y="2995126"/>
            <a:ext cx="501525" cy="145945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01145F-968C-4FC3-BEE2-BDDDCB29B31F}"/>
              </a:ext>
            </a:extLst>
          </p:cNvPr>
          <p:cNvCxnSpPr>
            <a:cxnSpLocks/>
            <a:stCxn id="9" idx="4"/>
            <a:endCxn id="20" idx="0"/>
          </p:cNvCxnSpPr>
          <p:nvPr/>
        </p:nvCxnSpPr>
        <p:spPr>
          <a:xfrm>
            <a:off x="3545634" y="2967136"/>
            <a:ext cx="1143781" cy="147811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ACDCF34-1A33-4F05-873A-51CD68E9AAAD}"/>
              </a:ext>
            </a:extLst>
          </p:cNvPr>
          <p:cNvCxnSpPr>
            <a:cxnSpLocks/>
            <a:endCxn id="19" idx="0"/>
          </p:cNvCxnSpPr>
          <p:nvPr/>
        </p:nvCxnSpPr>
        <p:spPr>
          <a:xfrm>
            <a:off x="3545633" y="2974428"/>
            <a:ext cx="599492" cy="1480155"/>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3DB07-A33B-4F51-A9BF-11085ADE9780}"/>
              </a:ext>
            </a:extLst>
          </p:cNvPr>
          <p:cNvCxnSpPr>
            <a:cxnSpLocks/>
            <a:stCxn id="10" idx="4"/>
            <a:endCxn id="20" idx="0"/>
          </p:cNvCxnSpPr>
          <p:nvPr/>
        </p:nvCxnSpPr>
        <p:spPr>
          <a:xfrm flipH="1">
            <a:off x="4689415" y="3003675"/>
            <a:ext cx="83193" cy="144157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00FF014-43FA-47D2-BBDF-7A58A225B4E4}"/>
              </a:ext>
            </a:extLst>
          </p:cNvPr>
          <p:cNvCxnSpPr>
            <a:cxnSpLocks/>
          </p:cNvCxnSpPr>
          <p:nvPr/>
        </p:nvCxnSpPr>
        <p:spPr>
          <a:xfrm flipH="1">
            <a:off x="4145125" y="3030201"/>
            <a:ext cx="627483" cy="1396391"/>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100852-3D4F-4ED9-960A-FAC9B5EEEAB4}"/>
              </a:ext>
            </a:extLst>
          </p:cNvPr>
          <p:cNvCxnSpPr>
            <a:cxnSpLocks/>
            <a:stCxn id="20" idx="4"/>
            <a:endCxn id="21" idx="0"/>
          </p:cNvCxnSpPr>
          <p:nvPr/>
        </p:nvCxnSpPr>
        <p:spPr>
          <a:xfrm flipH="1">
            <a:off x="4227545" y="4702628"/>
            <a:ext cx="461870"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3896CAF-B884-4C45-AC0C-D1BDE23D69D8}"/>
              </a:ext>
            </a:extLst>
          </p:cNvPr>
          <p:cNvCxnSpPr>
            <a:cxnSpLocks/>
            <a:stCxn id="19" idx="4"/>
            <a:endCxn id="21" idx="0"/>
          </p:cNvCxnSpPr>
          <p:nvPr/>
        </p:nvCxnSpPr>
        <p:spPr>
          <a:xfrm>
            <a:off x="4145125" y="4711959"/>
            <a:ext cx="82420"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E3698E3-7415-40C2-A84D-97698AD3E5FB}"/>
              </a:ext>
            </a:extLst>
          </p:cNvPr>
          <p:cNvCxnSpPr>
            <a:cxnSpLocks/>
            <a:stCxn id="15" idx="4"/>
            <a:endCxn id="22" idx="0"/>
          </p:cNvCxnSpPr>
          <p:nvPr/>
        </p:nvCxnSpPr>
        <p:spPr>
          <a:xfrm>
            <a:off x="1761151" y="4711959"/>
            <a:ext cx="96419"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3826366-D840-4045-A397-ADEA89AB47BE}"/>
              </a:ext>
            </a:extLst>
          </p:cNvPr>
          <p:cNvCxnSpPr>
            <a:cxnSpLocks/>
            <a:stCxn id="14" idx="4"/>
            <a:endCxn id="22" idx="0"/>
          </p:cNvCxnSpPr>
          <p:nvPr/>
        </p:nvCxnSpPr>
        <p:spPr>
          <a:xfrm>
            <a:off x="1370044" y="4711959"/>
            <a:ext cx="487526"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29EE52E-13EC-45DC-97EF-D3EB0C1916ED}"/>
              </a:ext>
            </a:extLst>
          </p:cNvPr>
          <p:cNvCxnSpPr>
            <a:cxnSpLocks/>
            <a:stCxn id="18" idx="4"/>
            <a:endCxn id="21" idx="0"/>
          </p:cNvCxnSpPr>
          <p:nvPr/>
        </p:nvCxnSpPr>
        <p:spPr>
          <a:xfrm>
            <a:off x="3601614" y="4702628"/>
            <a:ext cx="625931"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1FAD937-93B4-4124-A057-BB8CC704C55E}"/>
              </a:ext>
            </a:extLst>
          </p:cNvPr>
          <p:cNvCxnSpPr>
            <a:cxnSpLocks/>
            <a:stCxn id="17" idx="4"/>
            <a:endCxn id="21" idx="0"/>
          </p:cNvCxnSpPr>
          <p:nvPr/>
        </p:nvCxnSpPr>
        <p:spPr>
          <a:xfrm>
            <a:off x="3069770" y="4711959"/>
            <a:ext cx="1157775"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3E09154-3B66-4FD4-BB2B-A9DDC19D95B8}"/>
              </a:ext>
            </a:extLst>
          </p:cNvPr>
          <p:cNvCxnSpPr>
            <a:cxnSpLocks/>
            <a:stCxn id="13" idx="4"/>
            <a:endCxn id="22" idx="0"/>
          </p:cNvCxnSpPr>
          <p:nvPr/>
        </p:nvCxnSpPr>
        <p:spPr>
          <a:xfrm>
            <a:off x="978937" y="4711959"/>
            <a:ext cx="878633"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9932CB9-58D9-4B22-8565-4A6C0BFFAD11}"/>
              </a:ext>
            </a:extLst>
          </p:cNvPr>
          <p:cNvCxnSpPr>
            <a:cxnSpLocks/>
            <a:stCxn id="15" idx="4"/>
            <a:endCxn id="21" idx="0"/>
          </p:cNvCxnSpPr>
          <p:nvPr/>
        </p:nvCxnSpPr>
        <p:spPr>
          <a:xfrm>
            <a:off x="1761151" y="4711959"/>
            <a:ext cx="2466394"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79D31FF-EF05-4384-829E-D40C593129F4}"/>
              </a:ext>
            </a:extLst>
          </p:cNvPr>
          <p:cNvCxnSpPr>
            <a:cxnSpLocks/>
            <a:stCxn id="14" idx="4"/>
            <a:endCxn id="21" idx="0"/>
          </p:cNvCxnSpPr>
          <p:nvPr/>
        </p:nvCxnSpPr>
        <p:spPr>
          <a:xfrm>
            <a:off x="1370044" y="4711959"/>
            <a:ext cx="2857501"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F9BF7F-15C7-45BA-9DE3-474EA3DEF819}"/>
              </a:ext>
            </a:extLst>
          </p:cNvPr>
          <p:cNvCxnSpPr>
            <a:cxnSpLocks/>
            <a:stCxn id="13" idx="4"/>
            <a:endCxn id="21" idx="0"/>
          </p:cNvCxnSpPr>
          <p:nvPr/>
        </p:nvCxnSpPr>
        <p:spPr>
          <a:xfrm>
            <a:off x="978937" y="4711959"/>
            <a:ext cx="3248608"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FB60DA9-86E7-4A4A-AA19-1B3B646FA3B4}"/>
              </a:ext>
            </a:extLst>
          </p:cNvPr>
          <p:cNvCxnSpPr>
            <a:cxnSpLocks/>
            <a:stCxn id="17" idx="4"/>
            <a:endCxn id="22" idx="0"/>
          </p:cNvCxnSpPr>
          <p:nvPr/>
        </p:nvCxnSpPr>
        <p:spPr>
          <a:xfrm flipH="1">
            <a:off x="1857570" y="4711959"/>
            <a:ext cx="1212200"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5A32D40-4420-4A9E-80E5-1D6139F6C2FA}"/>
              </a:ext>
            </a:extLst>
          </p:cNvPr>
          <p:cNvCxnSpPr>
            <a:cxnSpLocks/>
            <a:stCxn id="18" idx="4"/>
            <a:endCxn id="22" idx="0"/>
          </p:cNvCxnSpPr>
          <p:nvPr/>
        </p:nvCxnSpPr>
        <p:spPr>
          <a:xfrm flipH="1">
            <a:off x="1857570" y="4702628"/>
            <a:ext cx="1744044"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C695C2A-4385-4A17-8353-54577732EBE5}"/>
              </a:ext>
            </a:extLst>
          </p:cNvPr>
          <p:cNvCxnSpPr>
            <a:cxnSpLocks/>
            <a:stCxn id="19" idx="4"/>
            <a:endCxn id="22" idx="0"/>
          </p:cNvCxnSpPr>
          <p:nvPr/>
        </p:nvCxnSpPr>
        <p:spPr>
          <a:xfrm flipH="1">
            <a:off x="1857570" y="4711959"/>
            <a:ext cx="2287555"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8AE2AB6-5C13-43DC-A73A-ABF562639CEC}"/>
              </a:ext>
            </a:extLst>
          </p:cNvPr>
          <p:cNvCxnSpPr>
            <a:cxnSpLocks/>
            <a:stCxn id="20" idx="4"/>
            <a:endCxn id="22" idx="0"/>
          </p:cNvCxnSpPr>
          <p:nvPr/>
        </p:nvCxnSpPr>
        <p:spPr>
          <a:xfrm flipH="1">
            <a:off x="1857570" y="4702628"/>
            <a:ext cx="2831845"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159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ディープラーニング</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25</a:t>
            </a:fld>
            <a:endParaRPr lang="en-US"/>
          </a:p>
        </p:txBody>
      </p:sp>
      <p:sp>
        <p:nvSpPr>
          <p:cNvPr id="3" name="Rectangle 2">
            <a:extLst>
              <a:ext uri="{FF2B5EF4-FFF2-40B4-BE49-F238E27FC236}">
                <a16:creationId xmlns:a16="http://schemas.microsoft.com/office/drawing/2014/main" id="{7DCAC5BB-583C-4250-86DF-839507C521B3}"/>
              </a:ext>
            </a:extLst>
          </p:cNvPr>
          <p:cNvSpPr/>
          <p:nvPr/>
        </p:nvSpPr>
        <p:spPr>
          <a:xfrm>
            <a:off x="587830" y="1524093"/>
            <a:ext cx="4823926" cy="1657646"/>
          </a:xfrm>
          <a:prstGeom prst="rect">
            <a:avLst/>
          </a:prstGeom>
          <a:solidFill>
            <a:schemeClr val="accent6">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94769C-223E-409D-8C81-849D95C1BF11}"/>
              </a:ext>
            </a:extLst>
          </p:cNvPr>
          <p:cNvSpPr txBox="1"/>
          <p:nvPr/>
        </p:nvSpPr>
        <p:spPr>
          <a:xfrm>
            <a:off x="2043405" y="1604866"/>
            <a:ext cx="1502228" cy="369332"/>
          </a:xfrm>
          <a:prstGeom prst="rect">
            <a:avLst/>
          </a:prstGeom>
          <a:noFill/>
        </p:spPr>
        <p:txBody>
          <a:bodyPr wrap="square" rtlCol="0">
            <a:spAutoFit/>
          </a:bodyPr>
          <a:lstStyle/>
          <a:p>
            <a:pPr algn="ctr"/>
            <a:r>
              <a:rPr lang="ja-JP" altLang="en-US" dirty="0"/>
              <a:t>入力層</a:t>
            </a:r>
            <a:endParaRPr lang="en-US" dirty="0"/>
          </a:p>
        </p:txBody>
      </p:sp>
      <p:sp>
        <p:nvSpPr>
          <p:cNvPr id="6" name="楕円 31">
            <a:extLst>
              <a:ext uri="{FF2B5EF4-FFF2-40B4-BE49-F238E27FC236}">
                <a16:creationId xmlns:a16="http://schemas.microsoft.com/office/drawing/2014/main" id="{C3D237BA-4EDE-408E-BC1D-702942DFF7D0}"/>
              </a:ext>
            </a:extLst>
          </p:cNvPr>
          <p:cNvSpPr/>
          <p:nvPr/>
        </p:nvSpPr>
        <p:spPr>
          <a:xfrm>
            <a:off x="690467" y="2132818"/>
            <a:ext cx="979714" cy="852978"/>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ポジション</a:t>
            </a:r>
            <a:endParaRPr lang="en-US" sz="1050" kern="100" dirty="0">
              <a:effectLst/>
              <a:ea typeface="游明朝" panose="02020400000000000000" pitchFamily="18" charset="-128"/>
              <a:cs typeface="Times New Roman" panose="02020603050405020304" pitchFamily="18" charset="0"/>
            </a:endParaRPr>
          </a:p>
        </p:txBody>
      </p:sp>
      <p:sp>
        <p:nvSpPr>
          <p:cNvPr id="8" name="楕円 31">
            <a:extLst>
              <a:ext uri="{FF2B5EF4-FFF2-40B4-BE49-F238E27FC236}">
                <a16:creationId xmlns:a16="http://schemas.microsoft.com/office/drawing/2014/main" id="{CAB3D396-D8D7-49DF-94C8-765AD1B8B06D}"/>
              </a:ext>
            </a:extLst>
          </p:cNvPr>
          <p:cNvSpPr/>
          <p:nvPr/>
        </p:nvSpPr>
        <p:spPr>
          <a:xfrm>
            <a:off x="1772819" y="2132818"/>
            <a:ext cx="979714" cy="862308"/>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評価損益</a:t>
            </a:r>
            <a:endParaRPr lang="en-US" sz="1050" kern="100" dirty="0">
              <a:effectLst/>
              <a:ea typeface="游明朝" panose="02020400000000000000" pitchFamily="18" charset="-128"/>
              <a:cs typeface="Times New Roman" panose="02020603050405020304" pitchFamily="18" charset="0"/>
            </a:endParaRPr>
          </a:p>
        </p:txBody>
      </p:sp>
      <p:sp>
        <p:nvSpPr>
          <p:cNvPr id="9" name="楕円 31">
            <a:extLst>
              <a:ext uri="{FF2B5EF4-FFF2-40B4-BE49-F238E27FC236}">
                <a16:creationId xmlns:a16="http://schemas.microsoft.com/office/drawing/2014/main" id="{0E957153-3110-480A-B631-5E17CAA7D9A6}"/>
              </a:ext>
            </a:extLst>
          </p:cNvPr>
          <p:cNvSpPr/>
          <p:nvPr/>
        </p:nvSpPr>
        <p:spPr>
          <a:xfrm>
            <a:off x="2855170" y="2160810"/>
            <a:ext cx="1380927" cy="80632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１，３，５日のテクニカル指標</a:t>
            </a:r>
            <a:endParaRPr lang="en-US" sz="1050" kern="100" dirty="0">
              <a:effectLst/>
              <a:ea typeface="游明朝" panose="02020400000000000000" pitchFamily="18" charset="-128"/>
              <a:cs typeface="Times New Roman" panose="02020603050405020304" pitchFamily="18" charset="0"/>
            </a:endParaRPr>
          </a:p>
        </p:txBody>
      </p:sp>
      <p:sp>
        <p:nvSpPr>
          <p:cNvPr id="10" name="楕円 31">
            <a:extLst>
              <a:ext uri="{FF2B5EF4-FFF2-40B4-BE49-F238E27FC236}">
                <a16:creationId xmlns:a16="http://schemas.microsoft.com/office/drawing/2014/main" id="{9FCD6E63-9869-4645-97F9-F5894CD221BC}"/>
              </a:ext>
            </a:extLst>
          </p:cNvPr>
          <p:cNvSpPr/>
          <p:nvPr/>
        </p:nvSpPr>
        <p:spPr>
          <a:xfrm>
            <a:off x="4338734" y="2169358"/>
            <a:ext cx="867748" cy="834317"/>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ニュース情報</a:t>
            </a:r>
            <a:endParaRPr lang="en-US" sz="1050" kern="100" dirty="0">
              <a:effectLst/>
              <a:ea typeface="游明朝" panose="02020400000000000000" pitchFamily="18" charset="-128"/>
              <a:cs typeface="Times New Roman" panose="02020603050405020304" pitchFamily="18" charset="0"/>
            </a:endParaRPr>
          </a:p>
        </p:txBody>
      </p:sp>
      <p:sp>
        <p:nvSpPr>
          <p:cNvPr id="11" name="Rectangle 10">
            <a:extLst>
              <a:ext uri="{FF2B5EF4-FFF2-40B4-BE49-F238E27FC236}">
                <a16:creationId xmlns:a16="http://schemas.microsoft.com/office/drawing/2014/main" id="{9A372A1F-FE37-4F46-98AE-AEBBB053F0A9}"/>
              </a:ext>
            </a:extLst>
          </p:cNvPr>
          <p:cNvSpPr/>
          <p:nvPr/>
        </p:nvSpPr>
        <p:spPr>
          <a:xfrm>
            <a:off x="606492" y="3790464"/>
            <a:ext cx="4823926" cy="1242236"/>
          </a:xfrm>
          <a:prstGeom prst="rect">
            <a:avLst/>
          </a:prstGeom>
          <a:solidFill>
            <a:schemeClr val="accent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838ABC-4CAA-4F98-B48F-7E4E64761A32}"/>
              </a:ext>
            </a:extLst>
          </p:cNvPr>
          <p:cNvSpPr txBox="1"/>
          <p:nvPr/>
        </p:nvSpPr>
        <p:spPr>
          <a:xfrm>
            <a:off x="1737831" y="3883572"/>
            <a:ext cx="2234678" cy="369332"/>
          </a:xfrm>
          <a:prstGeom prst="rect">
            <a:avLst/>
          </a:prstGeom>
          <a:noFill/>
        </p:spPr>
        <p:txBody>
          <a:bodyPr wrap="square" rtlCol="0">
            <a:spAutoFit/>
          </a:bodyPr>
          <a:lstStyle/>
          <a:p>
            <a:pPr algn="ctr"/>
            <a:r>
              <a:rPr lang="ja-JP" altLang="en-US" dirty="0"/>
              <a:t>隠れ層（</a:t>
            </a:r>
            <a:r>
              <a:rPr lang="en-US" altLang="ja-JP" dirty="0"/>
              <a:t>LSTM</a:t>
            </a:r>
            <a:r>
              <a:rPr lang="ja-JP" altLang="en-US" dirty="0"/>
              <a:t>）</a:t>
            </a:r>
            <a:endParaRPr lang="en-US" dirty="0"/>
          </a:p>
        </p:txBody>
      </p:sp>
      <p:sp>
        <p:nvSpPr>
          <p:cNvPr id="13" name="Oval 12">
            <a:extLst>
              <a:ext uri="{FF2B5EF4-FFF2-40B4-BE49-F238E27FC236}">
                <a16:creationId xmlns:a16="http://schemas.microsoft.com/office/drawing/2014/main" id="{29CDBE35-0A08-4126-A7A7-756B13FF60E6}"/>
              </a:ext>
            </a:extLst>
          </p:cNvPr>
          <p:cNvSpPr/>
          <p:nvPr/>
        </p:nvSpPr>
        <p:spPr>
          <a:xfrm>
            <a:off x="838200"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8A3ACE-45A5-493D-886A-A00BDF1EF812}"/>
              </a:ext>
            </a:extLst>
          </p:cNvPr>
          <p:cNvSpPr/>
          <p:nvPr/>
        </p:nvSpPr>
        <p:spPr>
          <a:xfrm>
            <a:off x="1229307"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1AA5A08-533F-46BA-B97F-FC1A13E5B6F7}"/>
              </a:ext>
            </a:extLst>
          </p:cNvPr>
          <p:cNvSpPr/>
          <p:nvPr/>
        </p:nvSpPr>
        <p:spPr>
          <a:xfrm>
            <a:off x="1620414"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D3D8CA-B8D3-4CC0-8AAA-3D04BC4690C2}"/>
              </a:ext>
            </a:extLst>
          </p:cNvPr>
          <p:cNvSpPr txBox="1"/>
          <p:nvPr/>
        </p:nvSpPr>
        <p:spPr>
          <a:xfrm>
            <a:off x="2146819" y="4398605"/>
            <a:ext cx="922951" cy="369332"/>
          </a:xfrm>
          <a:prstGeom prst="rect">
            <a:avLst/>
          </a:prstGeom>
          <a:noFill/>
        </p:spPr>
        <p:txBody>
          <a:bodyPr wrap="square" rtlCol="0">
            <a:spAutoFit/>
          </a:bodyPr>
          <a:lstStyle/>
          <a:p>
            <a:r>
              <a:rPr lang="ja-JP" altLang="en-US" dirty="0"/>
              <a:t>・・・</a:t>
            </a:r>
            <a:endParaRPr lang="en-US" dirty="0"/>
          </a:p>
        </p:txBody>
      </p:sp>
      <p:sp>
        <p:nvSpPr>
          <p:cNvPr id="17" name="Oval 16">
            <a:extLst>
              <a:ext uri="{FF2B5EF4-FFF2-40B4-BE49-F238E27FC236}">
                <a16:creationId xmlns:a16="http://schemas.microsoft.com/office/drawing/2014/main" id="{BAC21589-83E4-48BF-8EC3-15E7BFE3F60C}"/>
              </a:ext>
            </a:extLst>
          </p:cNvPr>
          <p:cNvSpPr/>
          <p:nvPr/>
        </p:nvSpPr>
        <p:spPr>
          <a:xfrm>
            <a:off x="2929033"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ADE68A0-EFC7-4CCD-8664-D6A500302118}"/>
              </a:ext>
            </a:extLst>
          </p:cNvPr>
          <p:cNvSpPr/>
          <p:nvPr/>
        </p:nvSpPr>
        <p:spPr>
          <a:xfrm>
            <a:off x="3460877" y="4445252"/>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20FCF4-21C8-4893-BB76-F603E31C1353}"/>
              </a:ext>
            </a:extLst>
          </p:cNvPr>
          <p:cNvSpPr/>
          <p:nvPr/>
        </p:nvSpPr>
        <p:spPr>
          <a:xfrm>
            <a:off x="4004388"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635268B-D290-4BE3-A111-B1EAEF5D9876}"/>
              </a:ext>
            </a:extLst>
          </p:cNvPr>
          <p:cNvSpPr/>
          <p:nvPr/>
        </p:nvSpPr>
        <p:spPr>
          <a:xfrm>
            <a:off x="4548678" y="4445252"/>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FE8DF92-2408-4380-B5CF-D70EEC604DF4}"/>
              </a:ext>
            </a:extLst>
          </p:cNvPr>
          <p:cNvSpPr/>
          <p:nvPr/>
        </p:nvSpPr>
        <p:spPr>
          <a:xfrm>
            <a:off x="3332582" y="5879828"/>
            <a:ext cx="1789925" cy="765446"/>
          </a:xfrm>
          <a:prstGeom prst="rect">
            <a:avLst/>
          </a:prstGeom>
          <a:solidFill>
            <a:schemeClr val="accent4">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0AC28E-F1EC-4016-85BE-987C86022587}"/>
              </a:ext>
            </a:extLst>
          </p:cNvPr>
          <p:cNvSpPr/>
          <p:nvPr/>
        </p:nvSpPr>
        <p:spPr>
          <a:xfrm>
            <a:off x="962607" y="5879828"/>
            <a:ext cx="1789926" cy="765446"/>
          </a:xfrm>
          <a:prstGeom prst="rect">
            <a:avLst/>
          </a:prstGeom>
          <a:solidFill>
            <a:schemeClr val="accent4">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C97D753-8177-4A33-B26C-14DA248B7794}"/>
              </a:ext>
            </a:extLst>
          </p:cNvPr>
          <p:cNvSpPr txBox="1"/>
          <p:nvPr/>
        </p:nvSpPr>
        <p:spPr>
          <a:xfrm>
            <a:off x="816432" y="6077885"/>
            <a:ext cx="2234678" cy="369332"/>
          </a:xfrm>
          <a:prstGeom prst="rect">
            <a:avLst/>
          </a:prstGeom>
          <a:noFill/>
        </p:spPr>
        <p:txBody>
          <a:bodyPr wrap="square" rtlCol="0">
            <a:spAutoFit/>
          </a:bodyPr>
          <a:lstStyle/>
          <a:p>
            <a:pPr algn="ctr"/>
            <a:r>
              <a:rPr lang="en-US" altLang="ja-JP" dirty="0"/>
              <a:t>Policy</a:t>
            </a:r>
            <a:r>
              <a:rPr lang="ja-JP" altLang="en-US" dirty="0"/>
              <a:t>層</a:t>
            </a:r>
            <a:endParaRPr lang="en-US" dirty="0"/>
          </a:p>
        </p:txBody>
      </p:sp>
      <p:sp>
        <p:nvSpPr>
          <p:cNvPr id="24" name="TextBox 23">
            <a:extLst>
              <a:ext uri="{FF2B5EF4-FFF2-40B4-BE49-F238E27FC236}">
                <a16:creationId xmlns:a16="http://schemas.microsoft.com/office/drawing/2014/main" id="{4DF4B3F6-C205-4F86-B024-F0F57E1F0B32}"/>
              </a:ext>
            </a:extLst>
          </p:cNvPr>
          <p:cNvSpPr txBox="1"/>
          <p:nvPr/>
        </p:nvSpPr>
        <p:spPr>
          <a:xfrm>
            <a:off x="3110205" y="6077885"/>
            <a:ext cx="2234678" cy="369332"/>
          </a:xfrm>
          <a:prstGeom prst="rect">
            <a:avLst/>
          </a:prstGeom>
          <a:noFill/>
        </p:spPr>
        <p:txBody>
          <a:bodyPr wrap="square" rtlCol="0">
            <a:spAutoFit/>
          </a:bodyPr>
          <a:lstStyle/>
          <a:p>
            <a:pPr algn="ctr"/>
            <a:r>
              <a:rPr lang="en-US" altLang="ja-JP" dirty="0"/>
              <a:t>Value</a:t>
            </a:r>
            <a:r>
              <a:rPr lang="ja-JP" altLang="en-US" dirty="0"/>
              <a:t>層</a:t>
            </a:r>
            <a:endParaRPr lang="en-US" dirty="0"/>
          </a:p>
        </p:txBody>
      </p:sp>
      <p:cxnSp>
        <p:nvCxnSpPr>
          <p:cNvPr id="26" name="Straight Arrow Connector 25">
            <a:extLst>
              <a:ext uri="{FF2B5EF4-FFF2-40B4-BE49-F238E27FC236}">
                <a16:creationId xmlns:a16="http://schemas.microsoft.com/office/drawing/2014/main" id="{3F0229AB-0913-4A8C-9E9B-CA1EBF5F219E}"/>
              </a:ext>
            </a:extLst>
          </p:cNvPr>
          <p:cNvCxnSpPr>
            <a:cxnSpLocks/>
            <a:endCxn id="13" idx="0"/>
          </p:cNvCxnSpPr>
          <p:nvPr/>
        </p:nvCxnSpPr>
        <p:spPr>
          <a:xfrm flipH="1">
            <a:off x="978937" y="2995126"/>
            <a:ext cx="201387" cy="145945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CB53E95-4831-4F18-AD71-822FEC76D6E1}"/>
              </a:ext>
            </a:extLst>
          </p:cNvPr>
          <p:cNvCxnSpPr>
            <a:cxnSpLocks/>
            <a:endCxn id="14" idx="0"/>
          </p:cNvCxnSpPr>
          <p:nvPr/>
        </p:nvCxnSpPr>
        <p:spPr>
          <a:xfrm>
            <a:off x="1180324" y="2995126"/>
            <a:ext cx="189720" cy="145945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DCE2D16-59C5-4A7D-B8C2-21A8D3933391}"/>
              </a:ext>
            </a:extLst>
          </p:cNvPr>
          <p:cNvCxnSpPr>
            <a:cxnSpLocks/>
          </p:cNvCxnSpPr>
          <p:nvPr/>
        </p:nvCxnSpPr>
        <p:spPr>
          <a:xfrm>
            <a:off x="1168656" y="2974603"/>
            <a:ext cx="579670" cy="147064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5B69D1-0FFF-4F19-85C6-DBEFCEB51B1C}"/>
              </a:ext>
            </a:extLst>
          </p:cNvPr>
          <p:cNvCxnSpPr>
            <a:cxnSpLocks/>
            <a:stCxn id="8" idx="4"/>
          </p:cNvCxnSpPr>
          <p:nvPr/>
        </p:nvCxnSpPr>
        <p:spPr>
          <a:xfrm flipH="1">
            <a:off x="978938" y="2995126"/>
            <a:ext cx="1283738" cy="143146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37AFABB-E094-44EA-A3B8-62D4F124CA49}"/>
              </a:ext>
            </a:extLst>
          </p:cNvPr>
          <p:cNvCxnSpPr>
            <a:cxnSpLocks/>
            <a:stCxn id="8" idx="4"/>
          </p:cNvCxnSpPr>
          <p:nvPr/>
        </p:nvCxnSpPr>
        <p:spPr>
          <a:xfrm flipH="1">
            <a:off x="1370044" y="2995126"/>
            <a:ext cx="892632" cy="143146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776BAC2-ECE7-4F4A-9E4E-3E1BF1976A98}"/>
              </a:ext>
            </a:extLst>
          </p:cNvPr>
          <p:cNvCxnSpPr>
            <a:cxnSpLocks/>
            <a:stCxn id="8" idx="4"/>
            <a:endCxn id="15" idx="0"/>
          </p:cNvCxnSpPr>
          <p:nvPr/>
        </p:nvCxnSpPr>
        <p:spPr>
          <a:xfrm flipH="1">
            <a:off x="1761151" y="2995126"/>
            <a:ext cx="501525" cy="145945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01145F-968C-4FC3-BEE2-BDDDCB29B31F}"/>
              </a:ext>
            </a:extLst>
          </p:cNvPr>
          <p:cNvCxnSpPr>
            <a:cxnSpLocks/>
            <a:stCxn id="9" idx="4"/>
            <a:endCxn id="20" idx="0"/>
          </p:cNvCxnSpPr>
          <p:nvPr/>
        </p:nvCxnSpPr>
        <p:spPr>
          <a:xfrm>
            <a:off x="3545634" y="2967136"/>
            <a:ext cx="1143781" cy="147811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ACDCF34-1A33-4F05-873A-51CD68E9AAAD}"/>
              </a:ext>
            </a:extLst>
          </p:cNvPr>
          <p:cNvCxnSpPr>
            <a:cxnSpLocks/>
            <a:endCxn id="19" idx="0"/>
          </p:cNvCxnSpPr>
          <p:nvPr/>
        </p:nvCxnSpPr>
        <p:spPr>
          <a:xfrm>
            <a:off x="3545633" y="2974428"/>
            <a:ext cx="599492" cy="1480155"/>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3DB07-A33B-4F51-A9BF-11085ADE9780}"/>
              </a:ext>
            </a:extLst>
          </p:cNvPr>
          <p:cNvCxnSpPr>
            <a:cxnSpLocks/>
            <a:stCxn id="10" idx="4"/>
            <a:endCxn id="20" idx="0"/>
          </p:cNvCxnSpPr>
          <p:nvPr/>
        </p:nvCxnSpPr>
        <p:spPr>
          <a:xfrm flipH="1">
            <a:off x="4689415" y="3003675"/>
            <a:ext cx="83193" cy="144157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00FF014-43FA-47D2-BBDF-7A58A225B4E4}"/>
              </a:ext>
            </a:extLst>
          </p:cNvPr>
          <p:cNvCxnSpPr>
            <a:cxnSpLocks/>
          </p:cNvCxnSpPr>
          <p:nvPr/>
        </p:nvCxnSpPr>
        <p:spPr>
          <a:xfrm flipH="1">
            <a:off x="4145125" y="3030201"/>
            <a:ext cx="627483" cy="1396391"/>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100852-3D4F-4ED9-960A-FAC9B5EEEAB4}"/>
              </a:ext>
            </a:extLst>
          </p:cNvPr>
          <p:cNvCxnSpPr>
            <a:cxnSpLocks/>
            <a:stCxn id="20" idx="4"/>
            <a:endCxn id="21" idx="0"/>
          </p:cNvCxnSpPr>
          <p:nvPr/>
        </p:nvCxnSpPr>
        <p:spPr>
          <a:xfrm flipH="1">
            <a:off x="4227545" y="4702628"/>
            <a:ext cx="461870"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3896CAF-B884-4C45-AC0C-D1BDE23D69D8}"/>
              </a:ext>
            </a:extLst>
          </p:cNvPr>
          <p:cNvCxnSpPr>
            <a:cxnSpLocks/>
            <a:stCxn id="19" idx="4"/>
            <a:endCxn id="21" idx="0"/>
          </p:cNvCxnSpPr>
          <p:nvPr/>
        </p:nvCxnSpPr>
        <p:spPr>
          <a:xfrm>
            <a:off x="4145125" y="4711959"/>
            <a:ext cx="82420"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E3698E3-7415-40C2-A84D-97698AD3E5FB}"/>
              </a:ext>
            </a:extLst>
          </p:cNvPr>
          <p:cNvCxnSpPr>
            <a:cxnSpLocks/>
            <a:stCxn id="15" idx="4"/>
            <a:endCxn id="22" idx="0"/>
          </p:cNvCxnSpPr>
          <p:nvPr/>
        </p:nvCxnSpPr>
        <p:spPr>
          <a:xfrm>
            <a:off x="1761151" y="4711959"/>
            <a:ext cx="96419"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3826366-D840-4045-A397-ADEA89AB47BE}"/>
              </a:ext>
            </a:extLst>
          </p:cNvPr>
          <p:cNvCxnSpPr>
            <a:cxnSpLocks/>
            <a:stCxn id="14" idx="4"/>
            <a:endCxn id="22" idx="0"/>
          </p:cNvCxnSpPr>
          <p:nvPr/>
        </p:nvCxnSpPr>
        <p:spPr>
          <a:xfrm>
            <a:off x="1370044" y="4711959"/>
            <a:ext cx="487526"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29EE52E-13EC-45DC-97EF-D3EB0C1916ED}"/>
              </a:ext>
            </a:extLst>
          </p:cNvPr>
          <p:cNvCxnSpPr>
            <a:cxnSpLocks/>
            <a:stCxn id="18" idx="4"/>
            <a:endCxn id="21" idx="0"/>
          </p:cNvCxnSpPr>
          <p:nvPr/>
        </p:nvCxnSpPr>
        <p:spPr>
          <a:xfrm>
            <a:off x="3601614" y="4702628"/>
            <a:ext cx="625931"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1FAD937-93B4-4124-A057-BB8CC704C55E}"/>
              </a:ext>
            </a:extLst>
          </p:cNvPr>
          <p:cNvCxnSpPr>
            <a:cxnSpLocks/>
            <a:stCxn id="17" idx="4"/>
            <a:endCxn id="21" idx="0"/>
          </p:cNvCxnSpPr>
          <p:nvPr/>
        </p:nvCxnSpPr>
        <p:spPr>
          <a:xfrm>
            <a:off x="3069770" y="4711959"/>
            <a:ext cx="1157775"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3E09154-3B66-4FD4-BB2B-A9DDC19D95B8}"/>
              </a:ext>
            </a:extLst>
          </p:cNvPr>
          <p:cNvCxnSpPr>
            <a:cxnSpLocks/>
            <a:stCxn id="13" idx="4"/>
            <a:endCxn id="22" idx="0"/>
          </p:cNvCxnSpPr>
          <p:nvPr/>
        </p:nvCxnSpPr>
        <p:spPr>
          <a:xfrm>
            <a:off x="978937" y="4711959"/>
            <a:ext cx="878633"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9932CB9-58D9-4B22-8565-4A6C0BFFAD11}"/>
              </a:ext>
            </a:extLst>
          </p:cNvPr>
          <p:cNvCxnSpPr>
            <a:cxnSpLocks/>
            <a:stCxn id="15" idx="4"/>
            <a:endCxn id="21" idx="0"/>
          </p:cNvCxnSpPr>
          <p:nvPr/>
        </p:nvCxnSpPr>
        <p:spPr>
          <a:xfrm>
            <a:off x="1761151" y="4711959"/>
            <a:ext cx="2466394"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79D31FF-EF05-4384-829E-D40C593129F4}"/>
              </a:ext>
            </a:extLst>
          </p:cNvPr>
          <p:cNvCxnSpPr>
            <a:cxnSpLocks/>
            <a:stCxn id="14" idx="4"/>
            <a:endCxn id="21" idx="0"/>
          </p:cNvCxnSpPr>
          <p:nvPr/>
        </p:nvCxnSpPr>
        <p:spPr>
          <a:xfrm>
            <a:off x="1370044" y="4711959"/>
            <a:ext cx="2857501"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F9BF7F-15C7-45BA-9DE3-474EA3DEF819}"/>
              </a:ext>
            </a:extLst>
          </p:cNvPr>
          <p:cNvCxnSpPr>
            <a:cxnSpLocks/>
            <a:stCxn id="13" idx="4"/>
            <a:endCxn id="21" idx="0"/>
          </p:cNvCxnSpPr>
          <p:nvPr/>
        </p:nvCxnSpPr>
        <p:spPr>
          <a:xfrm>
            <a:off x="978937" y="4711959"/>
            <a:ext cx="3248608"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FB60DA9-86E7-4A4A-AA19-1B3B646FA3B4}"/>
              </a:ext>
            </a:extLst>
          </p:cNvPr>
          <p:cNvCxnSpPr>
            <a:cxnSpLocks/>
            <a:stCxn id="17" idx="4"/>
            <a:endCxn id="22" idx="0"/>
          </p:cNvCxnSpPr>
          <p:nvPr/>
        </p:nvCxnSpPr>
        <p:spPr>
          <a:xfrm flipH="1">
            <a:off x="1857570" y="4711959"/>
            <a:ext cx="1212200"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5A32D40-4420-4A9E-80E5-1D6139F6C2FA}"/>
              </a:ext>
            </a:extLst>
          </p:cNvPr>
          <p:cNvCxnSpPr>
            <a:cxnSpLocks/>
            <a:stCxn id="18" idx="4"/>
            <a:endCxn id="22" idx="0"/>
          </p:cNvCxnSpPr>
          <p:nvPr/>
        </p:nvCxnSpPr>
        <p:spPr>
          <a:xfrm flipH="1">
            <a:off x="1857570" y="4702628"/>
            <a:ext cx="1744044"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C695C2A-4385-4A17-8353-54577732EBE5}"/>
              </a:ext>
            </a:extLst>
          </p:cNvPr>
          <p:cNvCxnSpPr>
            <a:cxnSpLocks/>
            <a:stCxn id="19" idx="4"/>
            <a:endCxn id="22" idx="0"/>
          </p:cNvCxnSpPr>
          <p:nvPr/>
        </p:nvCxnSpPr>
        <p:spPr>
          <a:xfrm flipH="1">
            <a:off x="1857570" y="4711959"/>
            <a:ext cx="2287555"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8AE2AB6-5C13-43DC-A73A-ABF562639CEC}"/>
              </a:ext>
            </a:extLst>
          </p:cNvPr>
          <p:cNvCxnSpPr>
            <a:cxnSpLocks/>
            <a:stCxn id="20" idx="4"/>
            <a:endCxn id="22" idx="0"/>
          </p:cNvCxnSpPr>
          <p:nvPr/>
        </p:nvCxnSpPr>
        <p:spPr>
          <a:xfrm flipH="1">
            <a:off x="1857570" y="4702628"/>
            <a:ext cx="2831845"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D62F2FD-38C6-466F-A6DC-D9EAE760F713}"/>
                  </a:ext>
                </a:extLst>
              </p:cNvPr>
              <p:cNvSpPr txBox="1"/>
              <p:nvPr/>
            </p:nvSpPr>
            <p:spPr>
              <a:xfrm>
                <a:off x="6582746" y="2090023"/>
                <a:ext cx="3842527"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隠れ層の</m:t>
                      </m:r>
                      <m:r>
                        <a:rPr lang="ja-JP" altLang="en-US" i="1">
                          <a:latin typeface="Cambria Math" panose="02040503050406030204" pitchFamily="18" charset="0"/>
                        </a:rPr>
                        <m:t>ユニット数</m:t>
                      </m:r>
                      <m:r>
                        <a:rPr lang="en-US" altLang="ja-JP" b="0" i="1" smtClean="0">
                          <a:latin typeface="Cambria Math" panose="02040503050406030204" pitchFamily="18" charset="0"/>
                        </a:rPr>
                        <m:t> </m:t>
                      </m:r>
                      <m:r>
                        <a:rPr lang="ja-JP" altLang="en-US" i="1" smtClean="0">
                          <a:latin typeface="Cambria Math" panose="02040503050406030204" pitchFamily="18" charset="0"/>
                        </a:rPr>
                        <m:t>＝</m:t>
                      </m:r>
                      <m:r>
                        <a:rPr lang="en-US" altLang="ja-JP" b="0" i="1" smtClean="0">
                          <a:latin typeface="Cambria Math" panose="02040503050406030204" pitchFamily="18" charset="0"/>
                        </a:rPr>
                        <m:t> </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m:t>
                      </m:r>
                      <m:f>
                        <m:fPr>
                          <m:ctrlPr>
                            <a:rPr lang="en-US" altLang="ja-JP" b="0" i="1" smtClean="0">
                              <a:latin typeface="Cambria Math" panose="02040503050406030204" pitchFamily="18" charset="0"/>
                              <a:ea typeface="Cambria Math" panose="02040503050406030204" pitchFamily="18" charset="0"/>
                            </a:rPr>
                          </m:ctrlPr>
                        </m:fPr>
                        <m:num>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+1)</m:t>
                          </m:r>
                        </m:num>
                        <m:den>
                          <m:r>
                            <a:rPr lang="en-US" altLang="ja-JP" b="0" i="1" smtClean="0">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106" name="TextBox 105">
                <a:extLst>
                  <a:ext uri="{FF2B5EF4-FFF2-40B4-BE49-F238E27FC236}">
                    <a16:creationId xmlns:a16="http://schemas.microsoft.com/office/drawing/2014/main" id="{1D62F2FD-38C6-466F-A6DC-D9EAE760F713}"/>
                  </a:ext>
                </a:extLst>
              </p:cNvPr>
              <p:cNvSpPr txBox="1">
                <a:spLocks noRot="1" noChangeAspect="1" noMove="1" noResize="1" noEditPoints="1" noAdjustHandles="1" noChangeArrowheads="1" noChangeShapeType="1" noTextEdit="1"/>
              </p:cNvSpPr>
              <p:nvPr/>
            </p:nvSpPr>
            <p:spPr>
              <a:xfrm>
                <a:off x="6582746" y="2090023"/>
                <a:ext cx="3842527" cy="52578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TextBox 107">
                <a:extLst>
                  <a:ext uri="{FF2B5EF4-FFF2-40B4-BE49-F238E27FC236}">
                    <a16:creationId xmlns:a16="http://schemas.microsoft.com/office/drawing/2014/main" id="{E039028A-97FB-42D0-8842-24C96A1B085B}"/>
                  </a:ext>
                </a:extLst>
              </p:cNvPr>
              <p:cNvSpPr txBox="1"/>
              <p:nvPr/>
            </p:nvSpPr>
            <p:spPr>
              <a:xfrm>
                <a:off x="7369074" y="2769632"/>
                <a:ext cx="2483052" cy="1388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ja-JP" altLang="en-US" i="1">
                          <a:latin typeface="Cambria Math" panose="02040503050406030204" pitchFamily="18" charset="0"/>
                        </a:rPr>
                        <m:t>特徴量の</m:t>
                      </m:r>
                      <m:r>
                        <a:rPr lang="ja-JP" altLang="en-US" i="1">
                          <a:latin typeface="Cambria Math" panose="02040503050406030204" pitchFamily="18" charset="0"/>
                        </a:rPr>
                        <m:t>カラム</m:t>
                      </m:r>
                      <m:r>
                        <a:rPr lang="ja-JP" altLang="en-US" i="1">
                          <a:latin typeface="Cambria Math" panose="02040503050406030204" pitchFamily="18" charset="0"/>
                        </a:rPr>
                        <m:t>数</m:t>
                      </m:r>
                    </m:oMath>
                  </m:oMathPara>
                </a14:m>
                <a:endParaRPr lang="en-US" dirty="0"/>
              </a:p>
              <a:p>
                <a:endParaRPr lang="en-US" dirty="0"/>
              </a:p>
              <a:p>
                <a:r>
                  <a:rPr lang="ja-JP" altLang="en-US" dirty="0"/>
                  <a:t>例：</a:t>
                </a:r>
                <a:endParaRPr lang="en-US" altLang="ja-JP" dirty="0"/>
              </a:p>
              <a:p>
                <a:r>
                  <a:rPr lang="ja-JP" altLang="en-US" dirty="0"/>
                  <a:t>　移動平均＝９１</a:t>
                </a:r>
                <a:endParaRPr lang="en-US" altLang="ja-JP" dirty="0"/>
              </a:p>
              <a:p>
                <a:r>
                  <a:rPr lang="ja-JP" altLang="en-US" dirty="0"/>
                  <a:t>　ぼりんじゃバンド＝３２５</a:t>
                </a:r>
                <a:endParaRPr lang="en-US" dirty="0"/>
              </a:p>
            </p:txBody>
          </p:sp>
        </mc:Choice>
        <mc:Fallback>
          <p:sp>
            <p:nvSpPr>
              <p:cNvPr id="108" name="TextBox 107">
                <a:extLst>
                  <a:ext uri="{FF2B5EF4-FFF2-40B4-BE49-F238E27FC236}">
                    <a16:creationId xmlns:a16="http://schemas.microsoft.com/office/drawing/2014/main" id="{E039028A-97FB-42D0-8842-24C96A1B085B}"/>
                  </a:ext>
                </a:extLst>
              </p:cNvPr>
              <p:cNvSpPr txBox="1">
                <a:spLocks noRot="1" noChangeAspect="1" noMove="1" noResize="1" noEditPoints="1" noAdjustHandles="1" noChangeArrowheads="1" noChangeShapeType="1" noTextEdit="1"/>
              </p:cNvSpPr>
              <p:nvPr/>
            </p:nvSpPr>
            <p:spPr>
              <a:xfrm>
                <a:off x="7369074" y="2769632"/>
                <a:ext cx="2483052" cy="1388329"/>
              </a:xfrm>
              <a:prstGeom prst="rect">
                <a:avLst/>
              </a:prstGeom>
              <a:blipFill>
                <a:blip r:embed="rId3"/>
                <a:stretch>
                  <a:fillRect l="-5897" t="-1754" r="-5405" b="-8333"/>
                </a:stretch>
              </a:blipFill>
            </p:spPr>
            <p:txBody>
              <a:bodyPr/>
              <a:lstStyle/>
              <a:p>
                <a:r>
                  <a:rPr lang="en-US">
                    <a:noFill/>
                  </a:rPr>
                  <a:t> </a:t>
                </a:r>
              </a:p>
            </p:txBody>
          </p:sp>
        </mc:Fallback>
      </mc:AlternateContent>
    </p:spTree>
    <p:extLst>
      <p:ext uri="{BB962C8B-B14F-4D97-AF65-F5344CB8AC3E}">
        <p14:creationId xmlns:p14="http://schemas.microsoft.com/office/powerpoint/2010/main" val="3483791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ディープラーニング</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26</a:t>
            </a:fld>
            <a:endParaRPr lang="en-US"/>
          </a:p>
        </p:txBody>
      </p:sp>
      <p:sp>
        <p:nvSpPr>
          <p:cNvPr id="3" name="Rectangle 2">
            <a:extLst>
              <a:ext uri="{FF2B5EF4-FFF2-40B4-BE49-F238E27FC236}">
                <a16:creationId xmlns:a16="http://schemas.microsoft.com/office/drawing/2014/main" id="{7DCAC5BB-583C-4250-86DF-839507C521B3}"/>
              </a:ext>
            </a:extLst>
          </p:cNvPr>
          <p:cNvSpPr/>
          <p:nvPr/>
        </p:nvSpPr>
        <p:spPr>
          <a:xfrm>
            <a:off x="587830" y="1524093"/>
            <a:ext cx="4823926" cy="1657646"/>
          </a:xfrm>
          <a:prstGeom prst="rect">
            <a:avLst/>
          </a:prstGeom>
          <a:solidFill>
            <a:schemeClr val="accent6">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94769C-223E-409D-8C81-849D95C1BF11}"/>
              </a:ext>
            </a:extLst>
          </p:cNvPr>
          <p:cNvSpPr txBox="1"/>
          <p:nvPr/>
        </p:nvSpPr>
        <p:spPr>
          <a:xfrm>
            <a:off x="2043405" y="1604866"/>
            <a:ext cx="1502228" cy="369332"/>
          </a:xfrm>
          <a:prstGeom prst="rect">
            <a:avLst/>
          </a:prstGeom>
          <a:noFill/>
        </p:spPr>
        <p:txBody>
          <a:bodyPr wrap="square" rtlCol="0">
            <a:spAutoFit/>
          </a:bodyPr>
          <a:lstStyle/>
          <a:p>
            <a:pPr algn="ctr"/>
            <a:r>
              <a:rPr lang="ja-JP" altLang="en-US" dirty="0"/>
              <a:t>入力層</a:t>
            </a:r>
            <a:endParaRPr lang="en-US" dirty="0"/>
          </a:p>
        </p:txBody>
      </p:sp>
      <p:sp>
        <p:nvSpPr>
          <p:cNvPr id="6" name="楕円 31">
            <a:extLst>
              <a:ext uri="{FF2B5EF4-FFF2-40B4-BE49-F238E27FC236}">
                <a16:creationId xmlns:a16="http://schemas.microsoft.com/office/drawing/2014/main" id="{C3D237BA-4EDE-408E-BC1D-702942DFF7D0}"/>
              </a:ext>
            </a:extLst>
          </p:cNvPr>
          <p:cNvSpPr/>
          <p:nvPr/>
        </p:nvSpPr>
        <p:spPr>
          <a:xfrm>
            <a:off x="690467" y="2132818"/>
            <a:ext cx="979714" cy="852978"/>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ポジション</a:t>
            </a:r>
            <a:endParaRPr lang="en-US" sz="1050" kern="100" dirty="0">
              <a:effectLst/>
              <a:ea typeface="游明朝" panose="02020400000000000000" pitchFamily="18" charset="-128"/>
              <a:cs typeface="Times New Roman" panose="02020603050405020304" pitchFamily="18" charset="0"/>
            </a:endParaRPr>
          </a:p>
        </p:txBody>
      </p:sp>
      <p:sp>
        <p:nvSpPr>
          <p:cNvPr id="8" name="楕円 31">
            <a:extLst>
              <a:ext uri="{FF2B5EF4-FFF2-40B4-BE49-F238E27FC236}">
                <a16:creationId xmlns:a16="http://schemas.microsoft.com/office/drawing/2014/main" id="{CAB3D396-D8D7-49DF-94C8-765AD1B8B06D}"/>
              </a:ext>
            </a:extLst>
          </p:cNvPr>
          <p:cNvSpPr/>
          <p:nvPr/>
        </p:nvSpPr>
        <p:spPr>
          <a:xfrm>
            <a:off x="1772819" y="2132818"/>
            <a:ext cx="979714" cy="862308"/>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評価損益</a:t>
            </a:r>
            <a:endParaRPr lang="en-US" sz="1050" kern="100" dirty="0">
              <a:effectLst/>
              <a:ea typeface="游明朝" panose="02020400000000000000" pitchFamily="18" charset="-128"/>
              <a:cs typeface="Times New Roman" panose="02020603050405020304" pitchFamily="18" charset="0"/>
            </a:endParaRPr>
          </a:p>
        </p:txBody>
      </p:sp>
      <p:sp>
        <p:nvSpPr>
          <p:cNvPr id="9" name="楕円 31">
            <a:extLst>
              <a:ext uri="{FF2B5EF4-FFF2-40B4-BE49-F238E27FC236}">
                <a16:creationId xmlns:a16="http://schemas.microsoft.com/office/drawing/2014/main" id="{0E957153-3110-480A-B631-5E17CAA7D9A6}"/>
              </a:ext>
            </a:extLst>
          </p:cNvPr>
          <p:cNvSpPr/>
          <p:nvPr/>
        </p:nvSpPr>
        <p:spPr>
          <a:xfrm>
            <a:off x="2855170" y="2160810"/>
            <a:ext cx="1380927" cy="80632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１，３，５日のテクニカル指標</a:t>
            </a:r>
            <a:endParaRPr lang="en-US" sz="1050" kern="100" dirty="0">
              <a:effectLst/>
              <a:ea typeface="游明朝" panose="02020400000000000000" pitchFamily="18" charset="-128"/>
              <a:cs typeface="Times New Roman" panose="02020603050405020304" pitchFamily="18" charset="0"/>
            </a:endParaRPr>
          </a:p>
        </p:txBody>
      </p:sp>
      <p:sp>
        <p:nvSpPr>
          <p:cNvPr id="10" name="楕円 31">
            <a:extLst>
              <a:ext uri="{FF2B5EF4-FFF2-40B4-BE49-F238E27FC236}">
                <a16:creationId xmlns:a16="http://schemas.microsoft.com/office/drawing/2014/main" id="{9FCD6E63-9869-4645-97F9-F5894CD221BC}"/>
              </a:ext>
            </a:extLst>
          </p:cNvPr>
          <p:cNvSpPr/>
          <p:nvPr/>
        </p:nvSpPr>
        <p:spPr>
          <a:xfrm>
            <a:off x="4338734" y="2169358"/>
            <a:ext cx="867748" cy="834317"/>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ja-JP" altLang="en-US" sz="1000" kern="100" dirty="0">
                <a:ea typeface="Meiryo UI" panose="020B0604030504040204" pitchFamily="50" charset="-128"/>
                <a:cs typeface="Times New Roman" panose="02020603050405020304" pitchFamily="18" charset="0"/>
              </a:rPr>
              <a:t>ニュース情報</a:t>
            </a:r>
            <a:endParaRPr lang="en-US" sz="1050" kern="100" dirty="0">
              <a:effectLst/>
              <a:ea typeface="游明朝" panose="02020400000000000000" pitchFamily="18" charset="-128"/>
              <a:cs typeface="Times New Roman" panose="02020603050405020304" pitchFamily="18" charset="0"/>
            </a:endParaRPr>
          </a:p>
        </p:txBody>
      </p:sp>
      <p:sp>
        <p:nvSpPr>
          <p:cNvPr id="11" name="Rectangle 10">
            <a:extLst>
              <a:ext uri="{FF2B5EF4-FFF2-40B4-BE49-F238E27FC236}">
                <a16:creationId xmlns:a16="http://schemas.microsoft.com/office/drawing/2014/main" id="{9A372A1F-FE37-4F46-98AE-AEBBB053F0A9}"/>
              </a:ext>
            </a:extLst>
          </p:cNvPr>
          <p:cNvSpPr/>
          <p:nvPr/>
        </p:nvSpPr>
        <p:spPr>
          <a:xfrm>
            <a:off x="606492" y="3790464"/>
            <a:ext cx="4823926" cy="1242236"/>
          </a:xfrm>
          <a:prstGeom prst="rect">
            <a:avLst/>
          </a:prstGeom>
          <a:solidFill>
            <a:schemeClr val="accent2">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838ABC-4CAA-4F98-B48F-7E4E64761A32}"/>
              </a:ext>
            </a:extLst>
          </p:cNvPr>
          <p:cNvSpPr txBox="1"/>
          <p:nvPr/>
        </p:nvSpPr>
        <p:spPr>
          <a:xfrm>
            <a:off x="1737831" y="3883572"/>
            <a:ext cx="2234678" cy="369332"/>
          </a:xfrm>
          <a:prstGeom prst="rect">
            <a:avLst/>
          </a:prstGeom>
          <a:noFill/>
        </p:spPr>
        <p:txBody>
          <a:bodyPr wrap="square" rtlCol="0">
            <a:spAutoFit/>
          </a:bodyPr>
          <a:lstStyle/>
          <a:p>
            <a:pPr algn="ctr"/>
            <a:r>
              <a:rPr lang="ja-JP" altLang="en-US" dirty="0"/>
              <a:t>隠れ層（</a:t>
            </a:r>
            <a:r>
              <a:rPr lang="en-US" altLang="ja-JP" dirty="0"/>
              <a:t>LSTM</a:t>
            </a:r>
            <a:r>
              <a:rPr lang="ja-JP" altLang="en-US" dirty="0"/>
              <a:t>）</a:t>
            </a:r>
            <a:endParaRPr lang="en-US" dirty="0"/>
          </a:p>
        </p:txBody>
      </p:sp>
      <p:sp>
        <p:nvSpPr>
          <p:cNvPr id="13" name="Oval 12">
            <a:extLst>
              <a:ext uri="{FF2B5EF4-FFF2-40B4-BE49-F238E27FC236}">
                <a16:creationId xmlns:a16="http://schemas.microsoft.com/office/drawing/2014/main" id="{29CDBE35-0A08-4126-A7A7-756B13FF60E6}"/>
              </a:ext>
            </a:extLst>
          </p:cNvPr>
          <p:cNvSpPr/>
          <p:nvPr/>
        </p:nvSpPr>
        <p:spPr>
          <a:xfrm>
            <a:off x="838200"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8A3ACE-45A5-493D-886A-A00BDF1EF812}"/>
              </a:ext>
            </a:extLst>
          </p:cNvPr>
          <p:cNvSpPr/>
          <p:nvPr/>
        </p:nvSpPr>
        <p:spPr>
          <a:xfrm>
            <a:off x="1229307"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1AA5A08-533F-46BA-B97F-FC1A13E5B6F7}"/>
              </a:ext>
            </a:extLst>
          </p:cNvPr>
          <p:cNvSpPr/>
          <p:nvPr/>
        </p:nvSpPr>
        <p:spPr>
          <a:xfrm>
            <a:off x="1620414"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D3D8CA-B8D3-4CC0-8AAA-3D04BC4690C2}"/>
              </a:ext>
            </a:extLst>
          </p:cNvPr>
          <p:cNvSpPr txBox="1"/>
          <p:nvPr/>
        </p:nvSpPr>
        <p:spPr>
          <a:xfrm>
            <a:off x="2146819" y="4398605"/>
            <a:ext cx="922951" cy="369332"/>
          </a:xfrm>
          <a:prstGeom prst="rect">
            <a:avLst/>
          </a:prstGeom>
          <a:noFill/>
        </p:spPr>
        <p:txBody>
          <a:bodyPr wrap="square" rtlCol="0">
            <a:spAutoFit/>
          </a:bodyPr>
          <a:lstStyle/>
          <a:p>
            <a:r>
              <a:rPr lang="ja-JP" altLang="en-US" dirty="0"/>
              <a:t>・・・</a:t>
            </a:r>
            <a:endParaRPr lang="en-US" dirty="0"/>
          </a:p>
        </p:txBody>
      </p:sp>
      <p:sp>
        <p:nvSpPr>
          <p:cNvPr id="17" name="Oval 16">
            <a:extLst>
              <a:ext uri="{FF2B5EF4-FFF2-40B4-BE49-F238E27FC236}">
                <a16:creationId xmlns:a16="http://schemas.microsoft.com/office/drawing/2014/main" id="{BAC21589-83E4-48BF-8EC3-15E7BFE3F60C}"/>
              </a:ext>
            </a:extLst>
          </p:cNvPr>
          <p:cNvSpPr/>
          <p:nvPr/>
        </p:nvSpPr>
        <p:spPr>
          <a:xfrm>
            <a:off x="2929033"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ADE68A0-EFC7-4CCD-8664-D6A500302118}"/>
              </a:ext>
            </a:extLst>
          </p:cNvPr>
          <p:cNvSpPr/>
          <p:nvPr/>
        </p:nvSpPr>
        <p:spPr>
          <a:xfrm>
            <a:off x="3460877" y="4445252"/>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20FCF4-21C8-4893-BB76-F603E31C1353}"/>
              </a:ext>
            </a:extLst>
          </p:cNvPr>
          <p:cNvSpPr/>
          <p:nvPr/>
        </p:nvSpPr>
        <p:spPr>
          <a:xfrm>
            <a:off x="4004388" y="4454583"/>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635268B-D290-4BE3-A111-B1EAEF5D9876}"/>
              </a:ext>
            </a:extLst>
          </p:cNvPr>
          <p:cNvSpPr/>
          <p:nvPr/>
        </p:nvSpPr>
        <p:spPr>
          <a:xfrm>
            <a:off x="4548678" y="4445252"/>
            <a:ext cx="281473" cy="2573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FE8DF92-2408-4380-B5CF-D70EEC604DF4}"/>
              </a:ext>
            </a:extLst>
          </p:cNvPr>
          <p:cNvSpPr/>
          <p:nvPr/>
        </p:nvSpPr>
        <p:spPr>
          <a:xfrm>
            <a:off x="3332582" y="5879828"/>
            <a:ext cx="1789925" cy="765446"/>
          </a:xfrm>
          <a:prstGeom prst="rect">
            <a:avLst/>
          </a:prstGeom>
          <a:solidFill>
            <a:schemeClr val="accent4">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0AC28E-F1EC-4016-85BE-987C86022587}"/>
              </a:ext>
            </a:extLst>
          </p:cNvPr>
          <p:cNvSpPr/>
          <p:nvPr/>
        </p:nvSpPr>
        <p:spPr>
          <a:xfrm>
            <a:off x="962607" y="5879828"/>
            <a:ext cx="1789926" cy="765446"/>
          </a:xfrm>
          <a:prstGeom prst="rect">
            <a:avLst/>
          </a:prstGeom>
          <a:solidFill>
            <a:schemeClr val="accent4">
              <a:lumMod val="20000"/>
              <a:lumOff val="8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C97D753-8177-4A33-B26C-14DA248B7794}"/>
              </a:ext>
            </a:extLst>
          </p:cNvPr>
          <p:cNvSpPr txBox="1"/>
          <p:nvPr/>
        </p:nvSpPr>
        <p:spPr>
          <a:xfrm>
            <a:off x="816432" y="6077885"/>
            <a:ext cx="2234678" cy="369332"/>
          </a:xfrm>
          <a:prstGeom prst="rect">
            <a:avLst/>
          </a:prstGeom>
          <a:noFill/>
        </p:spPr>
        <p:txBody>
          <a:bodyPr wrap="square" rtlCol="0">
            <a:spAutoFit/>
          </a:bodyPr>
          <a:lstStyle/>
          <a:p>
            <a:pPr algn="ctr"/>
            <a:r>
              <a:rPr lang="en-US" altLang="ja-JP" dirty="0"/>
              <a:t>Policy</a:t>
            </a:r>
            <a:r>
              <a:rPr lang="ja-JP" altLang="en-US" dirty="0"/>
              <a:t>層</a:t>
            </a:r>
            <a:endParaRPr lang="en-US" dirty="0"/>
          </a:p>
        </p:txBody>
      </p:sp>
      <p:sp>
        <p:nvSpPr>
          <p:cNvPr id="24" name="TextBox 23">
            <a:extLst>
              <a:ext uri="{FF2B5EF4-FFF2-40B4-BE49-F238E27FC236}">
                <a16:creationId xmlns:a16="http://schemas.microsoft.com/office/drawing/2014/main" id="{4DF4B3F6-C205-4F86-B024-F0F57E1F0B32}"/>
              </a:ext>
            </a:extLst>
          </p:cNvPr>
          <p:cNvSpPr txBox="1"/>
          <p:nvPr/>
        </p:nvSpPr>
        <p:spPr>
          <a:xfrm>
            <a:off x="3110205" y="6077885"/>
            <a:ext cx="2234678" cy="369332"/>
          </a:xfrm>
          <a:prstGeom prst="rect">
            <a:avLst/>
          </a:prstGeom>
          <a:noFill/>
        </p:spPr>
        <p:txBody>
          <a:bodyPr wrap="square" rtlCol="0">
            <a:spAutoFit/>
          </a:bodyPr>
          <a:lstStyle/>
          <a:p>
            <a:pPr algn="ctr"/>
            <a:r>
              <a:rPr lang="en-US" altLang="ja-JP" dirty="0"/>
              <a:t>Value</a:t>
            </a:r>
            <a:r>
              <a:rPr lang="ja-JP" altLang="en-US" dirty="0"/>
              <a:t>層</a:t>
            </a:r>
            <a:endParaRPr lang="en-US" dirty="0"/>
          </a:p>
        </p:txBody>
      </p:sp>
      <p:cxnSp>
        <p:nvCxnSpPr>
          <p:cNvPr id="26" name="Straight Arrow Connector 25">
            <a:extLst>
              <a:ext uri="{FF2B5EF4-FFF2-40B4-BE49-F238E27FC236}">
                <a16:creationId xmlns:a16="http://schemas.microsoft.com/office/drawing/2014/main" id="{3F0229AB-0913-4A8C-9E9B-CA1EBF5F219E}"/>
              </a:ext>
            </a:extLst>
          </p:cNvPr>
          <p:cNvCxnSpPr>
            <a:cxnSpLocks/>
            <a:endCxn id="13" idx="0"/>
          </p:cNvCxnSpPr>
          <p:nvPr/>
        </p:nvCxnSpPr>
        <p:spPr>
          <a:xfrm flipH="1">
            <a:off x="978937" y="2995126"/>
            <a:ext cx="201387" cy="145945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CB53E95-4831-4F18-AD71-822FEC76D6E1}"/>
              </a:ext>
            </a:extLst>
          </p:cNvPr>
          <p:cNvCxnSpPr>
            <a:cxnSpLocks/>
            <a:endCxn id="14" idx="0"/>
          </p:cNvCxnSpPr>
          <p:nvPr/>
        </p:nvCxnSpPr>
        <p:spPr>
          <a:xfrm>
            <a:off x="1180324" y="2995126"/>
            <a:ext cx="189720" cy="145945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DCE2D16-59C5-4A7D-B8C2-21A8D3933391}"/>
              </a:ext>
            </a:extLst>
          </p:cNvPr>
          <p:cNvCxnSpPr>
            <a:cxnSpLocks/>
          </p:cNvCxnSpPr>
          <p:nvPr/>
        </p:nvCxnSpPr>
        <p:spPr>
          <a:xfrm>
            <a:off x="1168656" y="2974603"/>
            <a:ext cx="579670" cy="147064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5B69D1-0FFF-4F19-85C6-DBEFCEB51B1C}"/>
              </a:ext>
            </a:extLst>
          </p:cNvPr>
          <p:cNvCxnSpPr>
            <a:cxnSpLocks/>
            <a:stCxn id="8" idx="4"/>
          </p:cNvCxnSpPr>
          <p:nvPr/>
        </p:nvCxnSpPr>
        <p:spPr>
          <a:xfrm flipH="1">
            <a:off x="978938" y="2995126"/>
            <a:ext cx="1283738" cy="143146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37AFABB-E094-44EA-A3B8-62D4F124CA49}"/>
              </a:ext>
            </a:extLst>
          </p:cNvPr>
          <p:cNvCxnSpPr>
            <a:cxnSpLocks/>
            <a:stCxn id="8" idx="4"/>
          </p:cNvCxnSpPr>
          <p:nvPr/>
        </p:nvCxnSpPr>
        <p:spPr>
          <a:xfrm flipH="1">
            <a:off x="1370044" y="2995126"/>
            <a:ext cx="892632" cy="143146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776BAC2-ECE7-4F4A-9E4E-3E1BF1976A98}"/>
              </a:ext>
            </a:extLst>
          </p:cNvPr>
          <p:cNvCxnSpPr>
            <a:cxnSpLocks/>
            <a:stCxn id="8" idx="4"/>
            <a:endCxn id="15" idx="0"/>
          </p:cNvCxnSpPr>
          <p:nvPr/>
        </p:nvCxnSpPr>
        <p:spPr>
          <a:xfrm flipH="1">
            <a:off x="1761151" y="2995126"/>
            <a:ext cx="501525" cy="145945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01145F-968C-4FC3-BEE2-BDDDCB29B31F}"/>
              </a:ext>
            </a:extLst>
          </p:cNvPr>
          <p:cNvCxnSpPr>
            <a:cxnSpLocks/>
            <a:stCxn id="9" idx="4"/>
            <a:endCxn id="20" idx="0"/>
          </p:cNvCxnSpPr>
          <p:nvPr/>
        </p:nvCxnSpPr>
        <p:spPr>
          <a:xfrm>
            <a:off x="3545634" y="2967136"/>
            <a:ext cx="1143781" cy="147811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ACDCF34-1A33-4F05-873A-51CD68E9AAAD}"/>
              </a:ext>
            </a:extLst>
          </p:cNvPr>
          <p:cNvCxnSpPr>
            <a:cxnSpLocks/>
            <a:endCxn id="19" idx="0"/>
          </p:cNvCxnSpPr>
          <p:nvPr/>
        </p:nvCxnSpPr>
        <p:spPr>
          <a:xfrm>
            <a:off x="3545633" y="2974428"/>
            <a:ext cx="599492" cy="1480155"/>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3DB07-A33B-4F51-A9BF-11085ADE9780}"/>
              </a:ext>
            </a:extLst>
          </p:cNvPr>
          <p:cNvCxnSpPr>
            <a:cxnSpLocks/>
            <a:stCxn id="10" idx="4"/>
            <a:endCxn id="20" idx="0"/>
          </p:cNvCxnSpPr>
          <p:nvPr/>
        </p:nvCxnSpPr>
        <p:spPr>
          <a:xfrm flipH="1">
            <a:off x="4689415" y="3003675"/>
            <a:ext cx="83193" cy="1441577"/>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00FF014-43FA-47D2-BBDF-7A58A225B4E4}"/>
              </a:ext>
            </a:extLst>
          </p:cNvPr>
          <p:cNvCxnSpPr>
            <a:cxnSpLocks/>
          </p:cNvCxnSpPr>
          <p:nvPr/>
        </p:nvCxnSpPr>
        <p:spPr>
          <a:xfrm flipH="1">
            <a:off x="4145125" y="3030201"/>
            <a:ext cx="627483" cy="1396391"/>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100852-3D4F-4ED9-960A-FAC9B5EEEAB4}"/>
              </a:ext>
            </a:extLst>
          </p:cNvPr>
          <p:cNvCxnSpPr>
            <a:cxnSpLocks/>
            <a:stCxn id="20" idx="4"/>
            <a:endCxn id="21" idx="0"/>
          </p:cNvCxnSpPr>
          <p:nvPr/>
        </p:nvCxnSpPr>
        <p:spPr>
          <a:xfrm flipH="1">
            <a:off x="4227545" y="4702628"/>
            <a:ext cx="461870"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3896CAF-B884-4C45-AC0C-D1BDE23D69D8}"/>
              </a:ext>
            </a:extLst>
          </p:cNvPr>
          <p:cNvCxnSpPr>
            <a:cxnSpLocks/>
            <a:stCxn id="19" idx="4"/>
            <a:endCxn id="21" idx="0"/>
          </p:cNvCxnSpPr>
          <p:nvPr/>
        </p:nvCxnSpPr>
        <p:spPr>
          <a:xfrm>
            <a:off x="4145125" y="4711959"/>
            <a:ext cx="82420"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E3698E3-7415-40C2-A84D-97698AD3E5FB}"/>
              </a:ext>
            </a:extLst>
          </p:cNvPr>
          <p:cNvCxnSpPr>
            <a:cxnSpLocks/>
            <a:stCxn id="15" idx="4"/>
            <a:endCxn id="22" idx="0"/>
          </p:cNvCxnSpPr>
          <p:nvPr/>
        </p:nvCxnSpPr>
        <p:spPr>
          <a:xfrm>
            <a:off x="1761151" y="4711959"/>
            <a:ext cx="96419"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3826366-D840-4045-A397-ADEA89AB47BE}"/>
              </a:ext>
            </a:extLst>
          </p:cNvPr>
          <p:cNvCxnSpPr>
            <a:cxnSpLocks/>
            <a:stCxn id="14" idx="4"/>
            <a:endCxn id="22" idx="0"/>
          </p:cNvCxnSpPr>
          <p:nvPr/>
        </p:nvCxnSpPr>
        <p:spPr>
          <a:xfrm>
            <a:off x="1370044" y="4711959"/>
            <a:ext cx="487526"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29EE52E-13EC-45DC-97EF-D3EB0C1916ED}"/>
              </a:ext>
            </a:extLst>
          </p:cNvPr>
          <p:cNvCxnSpPr>
            <a:cxnSpLocks/>
            <a:stCxn id="18" idx="4"/>
            <a:endCxn id="21" idx="0"/>
          </p:cNvCxnSpPr>
          <p:nvPr/>
        </p:nvCxnSpPr>
        <p:spPr>
          <a:xfrm>
            <a:off x="3601614" y="4702628"/>
            <a:ext cx="625931"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1FAD937-93B4-4124-A057-BB8CC704C55E}"/>
              </a:ext>
            </a:extLst>
          </p:cNvPr>
          <p:cNvCxnSpPr>
            <a:cxnSpLocks/>
            <a:stCxn id="17" idx="4"/>
            <a:endCxn id="21" idx="0"/>
          </p:cNvCxnSpPr>
          <p:nvPr/>
        </p:nvCxnSpPr>
        <p:spPr>
          <a:xfrm>
            <a:off x="3069770" y="4711959"/>
            <a:ext cx="1157775"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3E09154-3B66-4FD4-BB2B-A9DDC19D95B8}"/>
              </a:ext>
            </a:extLst>
          </p:cNvPr>
          <p:cNvCxnSpPr>
            <a:cxnSpLocks/>
            <a:stCxn id="13" idx="4"/>
            <a:endCxn id="22" idx="0"/>
          </p:cNvCxnSpPr>
          <p:nvPr/>
        </p:nvCxnSpPr>
        <p:spPr>
          <a:xfrm>
            <a:off x="978937" y="4711959"/>
            <a:ext cx="878633"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9932CB9-58D9-4B22-8565-4A6C0BFFAD11}"/>
              </a:ext>
            </a:extLst>
          </p:cNvPr>
          <p:cNvCxnSpPr>
            <a:cxnSpLocks/>
            <a:stCxn id="15" idx="4"/>
            <a:endCxn id="21" idx="0"/>
          </p:cNvCxnSpPr>
          <p:nvPr/>
        </p:nvCxnSpPr>
        <p:spPr>
          <a:xfrm>
            <a:off x="1761151" y="4711959"/>
            <a:ext cx="2466394"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79D31FF-EF05-4384-829E-D40C593129F4}"/>
              </a:ext>
            </a:extLst>
          </p:cNvPr>
          <p:cNvCxnSpPr>
            <a:cxnSpLocks/>
            <a:stCxn id="14" idx="4"/>
            <a:endCxn id="21" idx="0"/>
          </p:cNvCxnSpPr>
          <p:nvPr/>
        </p:nvCxnSpPr>
        <p:spPr>
          <a:xfrm>
            <a:off x="1370044" y="4711959"/>
            <a:ext cx="2857501"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F9BF7F-15C7-45BA-9DE3-474EA3DEF819}"/>
              </a:ext>
            </a:extLst>
          </p:cNvPr>
          <p:cNvCxnSpPr>
            <a:cxnSpLocks/>
            <a:stCxn id="13" idx="4"/>
            <a:endCxn id="21" idx="0"/>
          </p:cNvCxnSpPr>
          <p:nvPr/>
        </p:nvCxnSpPr>
        <p:spPr>
          <a:xfrm>
            <a:off x="978937" y="4711959"/>
            <a:ext cx="3248608"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FB60DA9-86E7-4A4A-AA19-1B3B646FA3B4}"/>
              </a:ext>
            </a:extLst>
          </p:cNvPr>
          <p:cNvCxnSpPr>
            <a:cxnSpLocks/>
            <a:stCxn id="17" idx="4"/>
            <a:endCxn id="22" idx="0"/>
          </p:cNvCxnSpPr>
          <p:nvPr/>
        </p:nvCxnSpPr>
        <p:spPr>
          <a:xfrm flipH="1">
            <a:off x="1857570" y="4711959"/>
            <a:ext cx="1212200"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5A32D40-4420-4A9E-80E5-1D6139F6C2FA}"/>
              </a:ext>
            </a:extLst>
          </p:cNvPr>
          <p:cNvCxnSpPr>
            <a:cxnSpLocks/>
            <a:stCxn id="18" idx="4"/>
            <a:endCxn id="22" idx="0"/>
          </p:cNvCxnSpPr>
          <p:nvPr/>
        </p:nvCxnSpPr>
        <p:spPr>
          <a:xfrm flipH="1">
            <a:off x="1857570" y="4702628"/>
            <a:ext cx="1744044"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C695C2A-4385-4A17-8353-54577732EBE5}"/>
              </a:ext>
            </a:extLst>
          </p:cNvPr>
          <p:cNvCxnSpPr>
            <a:cxnSpLocks/>
            <a:stCxn id="19" idx="4"/>
            <a:endCxn id="22" idx="0"/>
          </p:cNvCxnSpPr>
          <p:nvPr/>
        </p:nvCxnSpPr>
        <p:spPr>
          <a:xfrm flipH="1">
            <a:off x="1857570" y="4711959"/>
            <a:ext cx="2287555" cy="116786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8AE2AB6-5C13-43DC-A73A-ABF562639CEC}"/>
              </a:ext>
            </a:extLst>
          </p:cNvPr>
          <p:cNvCxnSpPr>
            <a:cxnSpLocks/>
            <a:stCxn id="20" idx="4"/>
            <a:endCxn id="22" idx="0"/>
          </p:cNvCxnSpPr>
          <p:nvPr/>
        </p:nvCxnSpPr>
        <p:spPr>
          <a:xfrm flipH="1">
            <a:off x="1857570" y="4702628"/>
            <a:ext cx="2831845" cy="11772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D62F2FD-38C6-466F-A6DC-D9EAE760F713}"/>
                  </a:ext>
                </a:extLst>
              </p:cNvPr>
              <p:cNvSpPr txBox="1"/>
              <p:nvPr/>
            </p:nvSpPr>
            <p:spPr>
              <a:xfrm>
                <a:off x="6582746" y="2090023"/>
                <a:ext cx="3842527"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隠れ層の</m:t>
                      </m:r>
                      <m:r>
                        <a:rPr lang="ja-JP" altLang="en-US" i="1">
                          <a:latin typeface="Cambria Math" panose="02040503050406030204" pitchFamily="18" charset="0"/>
                        </a:rPr>
                        <m:t>ユニット数</m:t>
                      </m:r>
                      <m:r>
                        <a:rPr lang="en-US" altLang="ja-JP" b="0" i="1" smtClean="0">
                          <a:latin typeface="Cambria Math" panose="02040503050406030204" pitchFamily="18" charset="0"/>
                        </a:rPr>
                        <m:t> </m:t>
                      </m:r>
                      <m:r>
                        <a:rPr lang="ja-JP" altLang="en-US" i="1" smtClean="0">
                          <a:latin typeface="Cambria Math" panose="02040503050406030204" pitchFamily="18" charset="0"/>
                        </a:rPr>
                        <m:t>＝</m:t>
                      </m:r>
                      <m:r>
                        <a:rPr lang="en-US" altLang="ja-JP" b="0" i="1" smtClean="0">
                          <a:latin typeface="Cambria Math" panose="02040503050406030204" pitchFamily="18" charset="0"/>
                        </a:rPr>
                        <m:t> </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m:t>
                      </m:r>
                      <m:f>
                        <m:fPr>
                          <m:ctrlPr>
                            <a:rPr lang="en-US" altLang="ja-JP" b="0" i="1" smtClean="0">
                              <a:latin typeface="Cambria Math" panose="02040503050406030204" pitchFamily="18" charset="0"/>
                              <a:ea typeface="Cambria Math" panose="02040503050406030204" pitchFamily="18" charset="0"/>
                            </a:rPr>
                          </m:ctrlPr>
                        </m:fPr>
                        <m:num>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+1)</m:t>
                          </m:r>
                        </m:num>
                        <m:den>
                          <m:r>
                            <a:rPr lang="en-US" altLang="ja-JP" b="0" i="1" smtClean="0">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106" name="TextBox 105">
                <a:extLst>
                  <a:ext uri="{FF2B5EF4-FFF2-40B4-BE49-F238E27FC236}">
                    <a16:creationId xmlns:a16="http://schemas.microsoft.com/office/drawing/2014/main" id="{1D62F2FD-38C6-466F-A6DC-D9EAE760F713}"/>
                  </a:ext>
                </a:extLst>
              </p:cNvPr>
              <p:cNvSpPr txBox="1">
                <a:spLocks noRot="1" noChangeAspect="1" noMove="1" noResize="1" noEditPoints="1" noAdjustHandles="1" noChangeArrowheads="1" noChangeShapeType="1" noTextEdit="1"/>
              </p:cNvSpPr>
              <p:nvPr/>
            </p:nvSpPr>
            <p:spPr>
              <a:xfrm>
                <a:off x="6582746" y="2090023"/>
                <a:ext cx="3842527" cy="52578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039028A-97FB-42D0-8842-24C96A1B085B}"/>
                  </a:ext>
                </a:extLst>
              </p:cNvPr>
              <p:cNvSpPr txBox="1"/>
              <p:nvPr/>
            </p:nvSpPr>
            <p:spPr>
              <a:xfrm>
                <a:off x="7369074" y="2769632"/>
                <a:ext cx="2483052" cy="1388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ja-JP" altLang="en-US" i="1">
                          <a:latin typeface="Cambria Math" panose="02040503050406030204" pitchFamily="18" charset="0"/>
                        </a:rPr>
                        <m:t>特徴量の数</m:t>
                      </m:r>
                    </m:oMath>
                  </m:oMathPara>
                </a14:m>
                <a:endParaRPr lang="en-US" dirty="0"/>
              </a:p>
              <a:p>
                <a:endParaRPr lang="en-US" dirty="0"/>
              </a:p>
              <a:p>
                <a:r>
                  <a:rPr lang="ja-JP" altLang="en-US" dirty="0"/>
                  <a:t>例：</a:t>
                </a:r>
                <a:endParaRPr lang="en-US" altLang="ja-JP" dirty="0"/>
              </a:p>
              <a:p>
                <a:r>
                  <a:rPr lang="ja-JP" altLang="en-US" dirty="0"/>
                  <a:t>　移動平均＝９１</a:t>
                </a:r>
                <a:endParaRPr lang="en-US" altLang="ja-JP" dirty="0"/>
              </a:p>
              <a:p>
                <a:r>
                  <a:rPr lang="ja-JP" altLang="en-US" dirty="0"/>
                  <a:t>　ぼりんじゃバンド＝３２５</a:t>
                </a:r>
                <a:endParaRPr lang="en-US" dirty="0"/>
              </a:p>
            </p:txBody>
          </p:sp>
        </mc:Choice>
        <mc:Fallback xmlns="">
          <p:sp>
            <p:nvSpPr>
              <p:cNvPr id="108" name="TextBox 107">
                <a:extLst>
                  <a:ext uri="{FF2B5EF4-FFF2-40B4-BE49-F238E27FC236}">
                    <a16:creationId xmlns:a16="http://schemas.microsoft.com/office/drawing/2014/main" id="{E039028A-97FB-42D0-8842-24C96A1B085B}"/>
                  </a:ext>
                </a:extLst>
              </p:cNvPr>
              <p:cNvSpPr txBox="1">
                <a:spLocks noRot="1" noChangeAspect="1" noMove="1" noResize="1" noEditPoints="1" noAdjustHandles="1" noChangeArrowheads="1" noChangeShapeType="1" noTextEdit="1"/>
              </p:cNvSpPr>
              <p:nvPr/>
            </p:nvSpPr>
            <p:spPr>
              <a:xfrm>
                <a:off x="7369074" y="2769632"/>
                <a:ext cx="2483052" cy="1388329"/>
              </a:xfrm>
              <a:prstGeom prst="rect">
                <a:avLst/>
              </a:prstGeom>
              <a:blipFill>
                <a:blip r:embed="rId3"/>
                <a:stretch>
                  <a:fillRect l="-5897" t="-1754" r="-5405" b="-8333"/>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AC8C80DB-55C9-43E4-880B-4D7FB1031A7A}"/>
              </a:ext>
            </a:extLst>
          </p:cNvPr>
          <p:cNvSpPr txBox="1"/>
          <p:nvPr/>
        </p:nvSpPr>
        <p:spPr>
          <a:xfrm>
            <a:off x="6328606" y="4919279"/>
            <a:ext cx="4884457" cy="646331"/>
          </a:xfrm>
          <a:prstGeom prst="rect">
            <a:avLst/>
          </a:prstGeom>
          <a:noFill/>
          <a:ln w="19050">
            <a:solidFill>
              <a:srgbClr val="FF0000"/>
            </a:solidFill>
          </a:ln>
        </p:spPr>
        <p:txBody>
          <a:bodyPr wrap="square" rtlCol="0">
            <a:spAutoFit/>
          </a:bodyPr>
          <a:lstStyle/>
          <a:p>
            <a:r>
              <a:rPr lang="en-US" dirty="0"/>
              <a:t>Learning rate </a:t>
            </a:r>
            <a:r>
              <a:rPr lang="ja-JP" altLang="en-US" dirty="0"/>
              <a:t>（</a:t>
            </a:r>
            <a:r>
              <a:rPr lang="en-US" altLang="ja-JP" dirty="0"/>
              <a:t>AI</a:t>
            </a:r>
            <a:r>
              <a:rPr lang="ja-JP" altLang="en-US" dirty="0"/>
              <a:t>パラメータの更新幅）＝</a:t>
            </a:r>
            <a:r>
              <a:rPr lang="en-US" altLang="ja-JP" dirty="0"/>
              <a:t>0.0001</a:t>
            </a:r>
          </a:p>
          <a:p>
            <a:r>
              <a:rPr lang="en-US" dirty="0"/>
              <a:t>Optimizer = </a:t>
            </a:r>
            <a:r>
              <a:rPr lang="en-US" dirty="0" err="1"/>
              <a:t>rmsProp</a:t>
            </a:r>
            <a:r>
              <a:rPr lang="en-US" dirty="0"/>
              <a:t>(rho=0.9)</a:t>
            </a:r>
          </a:p>
        </p:txBody>
      </p:sp>
    </p:spTree>
    <p:extLst>
      <p:ext uri="{BB962C8B-B14F-4D97-AF65-F5344CB8AC3E}">
        <p14:creationId xmlns:p14="http://schemas.microsoft.com/office/powerpoint/2010/main" val="3915469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ニュース情報</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27</a:t>
            </a:fld>
            <a:endParaRPr lang="en-US"/>
          </a:p>
        </p:txBody>
      </p:sp>
      <p:sp>
        <p:nvSpPr>
          <p:cNvPr id="3" name="TextBox 2">
            <a:extLst>
              <a:ext uri="{FF2B5EF4-FFF2-40B4-BE49-F238E27FC236}">
                <a16:creationId xmlns:a16="http://schemas.microsoft.com/office/drawing/2014/main" id="{96D7DA70-AD5E-4624-9AC1-05F7B876575F}"/>
              </a:ext>
            </a:extLst>
          </p:cNvPr>
          <p:cNvSpPr txBox="1"/>
          <p:nvPr/>
        </p:nvSpPr>
        <p:spPr>
          <a:xfrm>
            <a:off x="1303361" y="1407694"/>
            <a:ext cx="6011839" cy="369332"/>
          </a:xfrm>
          <a:prstGeom prst="rect">
            <a:avLst/>
          </a:prstGeom>
          <a:noFill/>
        </p:spPr>
        <p:txBody>
          <a:bodyPr wrap="square" rtlCol="0">
            <a:spAutoFit/>
          </a:bodyPr>
          <a:lstStyle/>
          <a:p>
            <a:r>
              <a:rPr lang="ja-JP" altLang="en-US" dirty="0"/>
              <a:t>アルゴリズムは</a:t>
            </a:r>
            <a:r>
              <a:rPr lang="en-US" altLang="ja-JP" b="1" dirty="0" err="1"/>
              <a:t>MarketPysch</a:t>
            </a:r>
            <a:r>
              <a:rPr lang="ja-JP" altLang="en-US" dirty="0"/>
              <a:t>社が開発、販売元は</a:t>
            </a:r>
            <a:r>
              <a:rPr lang="en-US" altLang="ja-JP" b="1" dirty="0"/>
              <a:t>Refinitiv</a:t>
            </a:r>
            <a:r>
              <a:rPr lang="ja-JP" altLang="en-US" dirty="0"/>
              <a:t>社</a:t>
            </a:r>
            <a:endParaRPr lang="en-US" dirty="0"/>
          </a:p>
        </p:txBody>
      </p:sp>
      <p:graphicFrame>
        <p:nvGraphicFramePr>
          <p:cNvPr id="6" name="Table 6">
            <a:extLst>
              <a:ext uri="{FF2B5EF4-FFF2-40B4-BE49-F238E27FC236}">
                <a16:creationId xmlns:a16="http://schemas.microsoft.com/office/drawing/2014/main" id="{2C7A0092-DC7D-4A67-BF6C-31E0FE8A53BE}"/>
              </a:ext>
            </a:extLst>
          </p:cNvPr>
          <p:cNvGraphicFramePr>
            <a:graphicFrameLocks noGrp="1"/>
          </p:cNvGraphicFramePr>
          <p:nvPr>
            <p:extLst>
              <p:ext uri="{D42A27DB-BD31-4B8C-83A1-F6EECF244321}">
                <p14:modId xmlns:p14="http://schemas.microsoft.com/office/powerpoint/2010/main" val="3070697940"/>
              </p:ext>
            </p:extLst>
          </p:nvPr>
        </p:nvGraphicFramePr>
        <p:xfrm>
          <a:off x="3615519" y="4236889"/>
          <a:ext cx="3879863" cy="2194560"/>
        </p:xfrm>
        <a:graphic>
          <a:graphicData uri="http://schemas.openxmlformats.org/drawingml/2006/table">
            <a:tbl>
              <a:tblPr firstRow="1" bandRow="1">
                <a:tableStyleId>{5C22544A-7EE6-4342-B048-85BDC9FD1C3A}</a:tableStyleId>
              </a:tblPr>
              <a:tblGrid>
                <a:gridCol w="1636664">
                  <a:extLst>
                    <a:ext uri="{9D8B030D-6E8A-4147-A177-3AD203B41FA5}">
                      <a16:colId xmlns:a16="http://schemas.microsoft.com/office/drawing/2014/main" val="2027492784"/>
                    </a:ext>
                  </a:extLst>
                </a:gridCol>
                <a:gridCol w="2243199">
                  <a:extLst>
                    <a:ext uri="{9D8B030D-6E8A-4147-A177-3AD203B41FA5}">
                      <a16:colId xmlns:a16="http://schemas.microsoft.com/office/drawing/2014/main" val="483404071"/>
                    </a:ext>
                  </a:extLst>
                </a:gridCol>
              </a:tblGrid>
              <a:tr h="296281">
                <a:tc>
                  <a:txBody>
                    <a:bodyPr/>
                    <a:lstStyle/>
                    <a:p>
                      <a:pPr algn="ctr"/>
                      <a:r>
                        <a:rPr lang="ja-JP" altLang="en-US" sz="1800" dirty="0"/>
                        <a:t>ワードグループ</a:t>
                      </a:r>
                      <a:endParaRPr lang="en-US" sz="1800" dirty="0"/>
                    </a:p>
                  </a:txBody>
                  <a:tcPr>
                    <a:solidFill>
                      <a:schemeClr val="accent1">
                        <a:lumMod val="75000"/>
                      </a:schemeClr>
                    </a:solidFill>
                  </a:tcPr>
                </a:tc>
                <a:tc>
                  <a:txBody>
                    <a:bodyPr/>
                    <a:lstStyle/>
                    <a:p>
                      <a:pPr algn="ctr"/>
                      <a:r>
                        <a:rPr lang="ja-JP" altLang="en-US" sz="1800" dirty="0"/>
                        <a:t>マイメイト</a:t>
                      </a:r>
                      <a:r>
                        <a:rPr lang="en-US" altLang="ja-JP" sz="1800" dirty="0"/>
                        <a:t>News</a:t>
                      </a:r>
                      <a:r>
                        <a:rPr lang="ja-JP" altLang="en-US" sz="1800" dirty="0"/>
                        <a:t>タイプ</a:t>
                      </a:r>
                      <a:endParaRPr lang="en-US" sz="1800" dirty="0"/>
                    </a:p>
                  </a:txBody>
                  <a:tcPr>
                    <a:solidFill>
                      <a:schemeClr val="accent1">
                        <a:lumMod val="75000"/>
                      </a:schemeClr>
                    </a:solidFill>
                  </a:tcPr>
                </a:tc>
                <a:extLst>
                  <a:ext uri="{0D108BD9-81ED-4DB2-BD59-A6C34878D82A}">
                    <a16:rowId xmlns:a16="http://schemas.microsoft.com/office/drawing/2014/main" val="2897675713"/>
                  </a:ext>
                </a:extLst>
              </a:tr>
              <a:tr h="296281">
                <a:tc>
                  <a:txBody>
                    <a:bodyPr/>
                    <a:lstStyle/>
                    <a:p>
                      <a:pPr algn="ctr"/>
                      <a:r>
                        <a:rPr lang="en-US" sz="1400" dirty="0"/>
                        <a:t>Joy</a:t>
                      </a:r>
                    </a:p>
                  </a:txBody>
                  <a:tcPr/>
                </a:tc>
                <a:tc>
                  <a:txBody>
                    <a:bodyPr/>
                    <a:lstStyle/>
                    <a:p>
                      <a:pPr algn="ctr"/>
                      <a:r>
                        <a:rPr lang="en-US" sz="1400" dirty="0"/>
                        <a:t>Sentiment</a:t>
                      </a:r>
                    </a:p>
                  </a:txBody>
                  <a:tcPr/>
                </a:tc>
                <a:extLst>
                  <a:ext uri="{0D108BD9-81ED-4DB2-BD59-A6C34878D82A}">
                    <a16:rowId xmlns:a16="http://schemas.microsoft.com/office/drawing/2014/main" val="4161522230"/>
                  </a:ext>
                </a:extLst>
              </a:tr>
              <a:tr h="296281">
                <a:tc>
                  <a:txBody>
                    <a:bodyPr/>
                    <a:lstStyle/>
                    <a:p>
                      <a:pPr algn="ctr"/>
                      <a:r>
                        <a:rPr lang="en-US" sz="1400" dirty="0"/>
                        <a:t>Anger</a:t>
                      </a:r>
                    </a:p>
                  </a:txBody>
                  <a:tcPr/>
                </a:tc>
                <a:tc>
                  <a:txBody>
                    <a:bodyPr/>
                    <a:lstStyle/>
                    <a:p>
                      <a:pPr algn="ctr"/>
                      <a:r>
                        <a:rPr lang="en-US" sz="1400" dirty="0"/>
                        <a:t>Sentiment</a:t>
                      </a:r>
                    </a:p>
                  </a:txBody>
                  <a:tcPr/>
                </a:tc>
                <a:extLst>
                  <a:ext uri="{0D108BD9-81ED-4DB2-BD59-A6C34878D82A}">
                    <a16:rowId xmlns:a16="http://schemas.microsoft.com/office/drawing/2014/main" val="3300377521"/>
                  </a:ext>
                </a:extLst>
              </a:tr>
              <a:tr h="296281">
                <a:tc>
                  <a:txBody>
                    <a:bodyPr/>
                    <a:lstStyle/>
                    <a:p>
                      <a:pPr algn="ctr"/>
                      <a:r>
                        <a:rPr lang="en-US" sz="1400" dirty="0" err="1"/>
                        <a:t>timeUrgency</a:t>
                      </a:r>
                      <a:endParaRPr lang="en-US" sz="1400" dirty="0"/>
                    </a:p>
                  </a:txBody>
                  <a:tcPr/>
                </a:tc>
                <a:tc>
                  <a:txBody>
                    <a:bodyPr/>
                    <a:lstStyle/>
                    <a:p>
                      <a:pPr algn="ctr"/>
                      <a:r>
                        <a:rPr lang="en-US" sz="1400" dirty="0"/>
                        <a:t>Tone</a:t>
                      </a:r>
                    </a:p>
                  </a:txBody>
                  <a:tcPr/>
                </a:tc>
                <a:extLst>
                  <a:ext uri="{0D108BD9-81ED-4DB2-BD59-A6C34878D82A}">
                    <a16:rowId xmlns:a16="http://schemas.microsoft.com/office/drawing/2014/main" val="572234827"/>
                  </a:ext>
                </a:extLst>
              </a:tr>
              <a:tr h="296281">
                <a:tc>
                  <a:txBody>
                    <a:bodyPr/>
                    <a:lstStyle/>
                    <a:p>
                      <a:pPr algn="ctr"/>
                      <a:r>
                        <a:rPr lang="en-US" sz="1400" dirty="0" err="1"/>
                        <a:t>priceDirection</a:t>
                      </a:r>
                      <a:endParaRPr lang="en-US" sz="1400" dirty="0"/>
                    </a:p>
                  </a:txBody>
                  <a:tcPr/>
                </a:tc>
                <a:tc>
                  <a:txBody>
                    <a:bodyPr/>
                    <a:lstStyle/>
                    <a:p>
                      <a:pPr algn="ctr"/>
                      <a:r>
                        <a:rPr lang="en-US" sz="1400" dirty="0"/>
                        <a:t>Trade advice</a:t>
                      </a:r>
                    </a:p>
                  </a:txBody>
                  <a:tcPr/>
                </a:tc>
                <a:extLst>
                  <a:ext uri="{0D108BD9-81ED-4DB2-BD59-A6C34878D82A}">
                    <a16:rowId xmlns:a16="http://schemas.microsoft.com/office/drawing/2014/main" val="2998325993"/>
                  </a:ext>
                </a:extLst>
              </a:tr>
              <a:tr h="296281">
                <a:tc>
                  <a:txBody>
                    <a:bodyPr/>
                    <a:lstStyle/>
                    <a:p>
                      <a:pPr algn="ctr"/>
                      <a:r>
                        <a:rPr lang="en-US" sz="1400" dirty="0" err="1"/>
                        <a:t>longShortForecast</a:t>
                      </a:r>
                      <a:endParaRPr lang="en-US" sz="1400" dirty="0"/>
                    </a:p>
                  </a:txBody>
                  <a:tcPr/>
                </a:tc>
                <a:tc>
                  <a:txBody>
                    <a:bodyPr/>
                    <a:lstStyle/>
                    <a:p>
                      <a:pPr algn="ctr"/>
                      <a:r>
                        <a:rPr lang="en-US" sz="1400" dirty="0"/>
                        <a:t>Trade advice</a:t>
                      </a:r>
                    </a:p>
                  </a:txBody>
                  <a:tcPr/>
                </a:tc>
                <a:extLst>
                  <a:ext uri="{0D108BD9-81ED-4DB2-BD59-A6C34878D82A}">
                    <a16:rowId xmlns:a16="http://schemas.microsoft.com/office/drawing/2014/main" val="2545489694"/>
                  </a:ext>
                </a:extLst>
              </a:tr>
              <a:tr h="296281">
                <a:tc>
                  <a:txBody>
                    <a:bodyPr/>
                    <a:lstStyle/>
                    <a:p>
                      <a:pPr algn="ctr"/>
                      <a:r>
                        <a:rPr lang="en-US" sz="1400" dirty="0" err="1"/>
                        <a:t>interestRates</a:t>
                      </a:r>
                      <a:endParaRPr lang="en-US" sz="1400" dirty="0"/>
                    </a:p>
                  </a:txBody>
                  <a:tcPr/>
                </a:tc>
                <a:tc>
                  <a:txBody>
                    <a:bodyPr/>
                    <a:lstStyle/>
                    <a:p>
                      <a:pPr algn="ctr"/>
                      <a:r>
                        <a:rPr lang="en-US" sz="1400" dirty="0"/>
                        <a:t>Market situation</a:t>
                      </a:r>
                    </a:p>
                  </a:txBody>
                  <a:tcPr/>
                </a:tc>
                <a:extLst>
                  <a:ext uri="{0D108BD9-81ED-4DB2-BD59-A6C34878D82A}">
                    <a16:rowId xmlns:a16="http://schemas.microsoft.com/office/drawing/2014/main" val="2749349979"/>
                  </a:ext>
                </a:extLst>
              </a:tr>
            </a:tbl>
          </a:graphicData>
        </a:graphic>
      </p:graphicFrame>
      <p:sp>
        <p:nvSpPr>
          <p:cNvPr id="8" name="TextBox 7">
            <a:extLst>
              <a:ext uri="{FF2B5EF4-FFF2-40B4-BE49-F238E27FC236}">
                <a16:creationId xmlns:a16="http://schemas.microsoft.com/office/drawing/2014/main" id="{69807B73-8722-4DAA-95CF-C279E4AF0F71}"/>
              </a:ext>
            </a:extLst>
          </p:cNvPr>
          <p:cNvSpPr txBox="1"/>
          <p:nvPr/>
        </p:nvSpPr>
        <p:spPr>
          <a:xfrm>
            <a:off x="1057702" y="5473174"/>
            <a:ext cx="812042" cy="369332"/>
          </a:xfrm>
          <a:prstGeom prst="rect">
            <a:avLst/>
          </a:prstGeom>
          <a:noFill/>
        </p:spPr>
        <p:txBody>
          <a:bodyPr wrap="square" rtlCol="0">
            <a:spAutoFit/>
          </a:bodyPr>
          <a:lstStyle/>
          <a:p>
            <a:pPr algn="ctr"/>
            <a:r>
              <a:rPr lang="en-US" b="1" dirty="0">
                <a:solidFill>
                  <a:srgbClr val="FF0000"/>
                </a:solidFill>
              </a:rPr>
              <a:t>happy</a:t>
            </a:r>
          </a:p>
        </p:txBody>
      </p:sp>
      <p:cxnSp>
        <p:nvCxnSpPr>
          <p:cNvPr id="10" name="Straight Arrow Connector 9">
            <a:extLst>
              <a:ext uri="{FF2B5EF4-FFF2-40B4-BE49-F238E27FC236}">
                <a16:creationId xmlns:a16="http://schemas.microsoft.com/office/drawing/2014/main" id="{BC6DD6DA-F160-400C-AE8C-40579D8F2C26}"/>
              </a:ext>
            </a:extLst>
          </p:cNvPr>
          <p:cNvCxnSpPr>
            <a:cxnSpLocks/>
            <a:stCxn id="8" idx="3"/>
          </p:cNvCxnSpPr>
          <p:nvPr/>
        </p:nvCxnSpPr>
        <p:spPr>
          <a:xfrm flipV="1">
            <a:off x="1869744" y="4749421"/>
            <a:ext cx="2326943" cy="908419"/>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80A5753-3CF5-409D-AAA1-0008E1CF8E43}"/>
              </a:ext>
            </a:extLst>
          </p:cNvPr>
          <p:cNvPicPr>
            <a:picLocks noChangeAspect="1"/>
          </p:cNvPicPr>
          <p:nvPr/>
        </p:nvPicPr>
        <p:blipFill>
          <a:blip r:embed="rId2"/>
          <a:stretch>
            <a:fillRect/>
          </a:stretch>
        </p:blipFill>
        <p:spPr>
          <a:xfrm>
            <a:off x="580029" y="2252076"/>
            <a:ext cx="10706669" cy="1603642"/>
          </a:xfrm>
          <a:prstGeom prst="rect">
            <a:avLst/>
          </a:prstGeom>
          <a:ln w="12700">
            <a:solidFill>
              <a:schemeClr val="tx1">
                <a:lumMod val="95000"/>
                <a:lumOff val="5000"/>
              </a:schemeClr>
            </a:solidFill>
          </a:ln>
        </p:spPr>
      </p:pic>
    </p:spTree>
    <p:extLst>
      <p:ext uri="{BB962C8B-B14F-4D97-AF65-F5344CB8AC3E}">
        <p14:creationId xmlns:p14="http://schemas.microsoft.com/office/powerpoint/2010/main" val="3043892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en-US" altLang="ja-JP" sz="3200" b="1" dirty="0"/>
              <a:t>5. QA</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28</a:t>
            </a:fld>
            <a:endParaRPr lang="en-US"/>
          </a:p>
        </p:txBody>
      </p:sp>
      <p:sp>
        <p:nvSpPr>
          <p:cNvPr id="3" name="TextBox 2">
            <a:extLst>
              <a:ext uri="{FF2B5EF4-FFF2-40B4-BE49-F238E27FC236}">
                <a16:creationId xmlns:a16="http://schemas.microsoft.com/office/drawing/2014/main" id="{85D06418-3C10-4CBC-9DEF-CAEB6A5E2071}"/>
              </a:ext>
            </a:extLst>
          </p:cNvPr>
          <p:cNvSpPr txBox="1"/>
          <p:nvPr/>
        </p:nvSpPr>
        <p:spPr>
          <a:xfrm>
            <a:off x="989463" y="1337482"/>
            <a:ext cx="9703558" cy="5139869"/>
          </a:xfrm>
          <a:prstGeom prst="rect">
            <a:avLst/>
          </a:prstGeom>
          <a:noFill/>
        </p:spPr>
        <p:txBody>
          <a:bodyPr wrap="square" rtlCol="0">
            <a:spAutoFit/>
          </a:bodyPr>
          <a:lstStyle/>
          <a:p>
            <a:pPr>
              <a:spcAft>
                <a:spcPts val="1200"/>
              </a:spcAft>
            </a:pPr>
            <a:r>
              <a:rPr lang="en-US" altLang="ja-JP" b="1" i="0" dirty="0">
                <a:solidFill>
                  <a:srgbClr val="172B4D"/>
                </a:solidFill>
                <a:effectLst/>
              </a:rPr>
              <a:t>1. </a:t>
            </a:r>
            <a:r>
              <a:rPr lang="ja-JP" altLang="en-US" b="1" i="0" dirty="0">
                <a:solidFill>
                  <a:srgbClr val="172B4D"/>
                </a:solidFill>
                <a:effectLst/>
              </a:rPr>
              <a:t>　</a:t>
            </a:r>
            <a:r>
              <a:rPr lang="ja-JP" altLang="en-US" b="0" i="0" dirty="0">
                <a:solidFill>
                  <a:srgbClr val="172B4D"/>
                </a:solidFill>
                <a:effectLst/>
                <a:latin typeface="-apple-system"/>
              </a:rPr>
              <a:t>現在の分身はいくつの分身を作成しているのか？またその数についてはどのように決定しているのか？</a:t>
            </a:r>
          </a:p>
          <a:p>
            <a:r>
              <a:rPr lang="ja-JP" altLang="en-US" dirty="0">
                <a:sym typeface="Wingdings" panose="05000000000000000000" pitchFamily="2" charset="2"/>
              </a:rPr>
              <a:t>→　</a:t>
            </a:r>
            <a:r>
              <a:rPr lang="ja-JP" altLang="en-US" dirty="0"/>
              <a:t>分身は８体。栢本さんが定義</a:t>
            </a:r>
            <a:endParaRPr lang="en-US" altLang="ja-JP" dirty="0"/>
          </a:p>
          <a:p>
            <a:endParaRPr lang="en-US" dirty="0"/>
          </a:p>
          <a:p>
            <a:pPr>
              <a:spcAft>
                <a:spcPts val="1200"/>
              </a:spcAft>
            </a:pPr>
            <a:r>
              <a:rPr lang="en-US" b="1" dirty="0"/>
              <a:t>2. </a:t>
            </a:r>
            <a:r>
              <a:rPr lang="ja-JP" altLang="en-US" b="1" dirty="0"/>
              <a:t>　</a:t>
            </a:r>
            <a:r>
              <a:rPr lang="ja-JP" altLang="en-US" b="0" i="0" dirty="0">
                <a:solidFill>
                  <a:srgbClr val="172B4D"/>
                </a:solidFill>
                <a:effectLst/>
                <a:latin typeface="-apple-system"/>
              </a:rPr>
              <a:t>マイメイトでの行動は「何もしない」「買う」「売る」の</a:t>
            </a:r>
            <a:r>
              <a:rPr lang="en-US" altLang="ja-JP" b="0" i="0" dirty="0">
                <a:solidFill>
                  <a:srgbClr val="172B4D"/>
                </a:solidFill>
                <a:effectLst/>
                <a:latin typeface="-apple-system"/>
              </a:rPr>
              <a:t>3</a:t>
            </a:r>
            <a:r>
              <a:rPr lang="ja-JP" altLang="en-US" b="0" i="0" dirty="0">
                <a:solidFill>
                  <a:srgbClr val="172B4D"/>
                </a:solidFill>
                <a:effectLst/>
                <a:latin typeface="-apple-system"/>
              </a:rPr>
              <a:t>つに対して、入力情報は同じものとなると思うが、行動をとった結果の報酬値も同じになるでしょうか？</a:t>
            </a:r>
          </a:p>
          <a:p>
            <a:r>
              <a:rPr lang="ja-JP" altLang="en-US" dirty="0">
                <a:sym typeface="Wingdings" panose="05000000000000000000" pitchFamily="2" charset="2"/>
              </a:rPr>
              <a:t>→　報酬は実現損益。その時のレートによる。初期設定や教育などで１．５倍されたりするはする。</a:t>
            </a:r>
            <a:endParaRPr lang="en-US" dirty="0"/>
          </a:p>
          <a:p>
            <a:pPr marL="342900" indent="-342900">
              <a:buFont typeface="+mj-lt"/>
              <a:buAutoNum type="arabicPeriod"/>
            </a:pPr>
            <a:endParaRPr lang="en-US" dirty="0"/>
          </a:p>
          <a:p>
            <a:pPr>
              <a:spcAft>
                <a:spcPts val="1200"/>
              </a:spcAft>
            </a:pPr>
            <a:r>
              <a:rPr lang="en-US" b="1" dirty="0"/>
              <a:t>3. </a:t>
            </a:r>
            <a:r>
              <a:rPr lang="ja-JP" altLang="en-US" b="1" dirty="0"/>
              <a:t>　</a:t>
            </a:r>
            <a:r>
              <a:rPr lang="ja-JP" altLang="en-US" b="0" i="0" dirty="0">
                <a:solidFill>
                  <a:srgbClr val="172B4D"/>
                </a:solidFill>
                <a:effectLst/>
                <a:latin typeface="-apple-system"/>
              </a:rPr>
              <a:t>エピソード回数＝</a:t>
            </a:r>
            <a:r>
              <a:rPr lang="en-US" altLang="ja-JP" b="0" i="0" dirty="0">
                <a:solidFill>
                  <a:srgbClr val="172B4D"/>
                </a:solidFill>
                <a:effectLst/>
                <a:latin typeface="-apple-system"/>
              </a:rPr>
              <a:t>5</a:t>
            </a:r>
            <a:r>
              <a:rPr lang="ja-JP" altLang="en-US" b="0" i="0" dirty="0">
                <a:solidFill>
                  <a:srgbClr val="172B4D"/>
                </a:solidFill>
                <a:effectLst/>
                <a:latin typeface="-apple-system"/>
              </a:rPr>
              <a:t>日分としているため、</a:t>
            </a:r>
            <a:r>
              <a:rPr lang="en-US" altLang="ja-JP" b="0" i="0" dirty="0">
                <a:solidFill>
                  <a:srgbClr val="172B4D"/>
                </a:solidFill>
                <a:effectLst/>
                <a:latin typeface="-apple-system"/>
              </a:rPr>
              <a:t>1</a:t>
            </a:r>
            <a:r>
              <a:rPr lang="ja-JP" altLang="en-US" b="0" i="0" dirty="0">
                <a:solidFill>
                  <a:srgbClr val="172B4D"/>
                </a:solidFill>
                <a:effectLst/>
                <a:latin typeface="-apple-system"/>
              </a:rPr>
              <a:t>日の行動</a:t>
            </a:r>
            <a:r>
              <a:rPr lang="en-US" altLang="ja-JP" b="0" i="0" dirty="0">
                <a:solidFill>
                  <a:srgbClr val="172B4D"/>
                </a:solidFill>
                <a:effectLst/>
                <a:latin typeface="-apple-system"/>
              </a:rPr>
              <a:t>3</a:t>
            </a:r>
            <a:r>
              <a:rPr lang="ja-JP" altLang="en-US" b="0" i="0" dirty="0">
                <a:solidFill>
                  <a:srgbClr val="172B4D"/>
                </a:solidFill>
                <a:effectLst/>
                <a:latin typeface="-apple-system"/>
              </a:rPr>
              <a:t>パターンに対する</a:t>
            </a:r>
            <a:r>
              <a:rPr lang="en-US" altLang="ja-JP" b="0" i="0" dirty="0">
                <a:solidFill>
                  <a:srgbClr val="172B4D"/>
                </a:solidFill>
                <a:effectLst/>
                <a:latin typeface="-apple-system"/>
              </a:rPr>
              <a:t>5</a:t>
            </a:r>
            <a:r>
              <a:rPr lang="ja-JP" altLang="en-US" b="0" i="0" dirty="0">
                <a:solidFill>
                  <a:srgbClr val="172B4D"/>
                </a:solidFill>
                <a:effectLst/>
                <a:latin typeface="-apple-system"/>
              </a:rPr>
              <a:t>日分（</a:t>
            </a:r>
            <a:r>
              <a:rPr lang="en-US" altLang="ja-JP" b="0" i="0" dirty="0">
                <a:solidFill>
                  <a:srgbClr val="172B4D"/>
                </a:solidFill>
                <a:effectLst/>
                <a:latin typeface="-apple-system"/>
              </a:rPr>
              <a:t>3</a:t>
            </a:r>
            <a:r>
              <a:rPr lang="ja-JP" altLang="en-US" b="0" i="0" dirty="0">
                <a:solidFill>
                  <a:srgbClr val="172B4D"/>
                </a:solidFill>
                <a:effectLst/>
                <a:latin typeface="-apple-system"/>
              </a:rPr>
              <a:t>の</a:t>
            </a:r>
            <a:r>
              <a:rPr lang="en-US" altLang="ja-JP" b="0" i="0" dirty="0">
                <a:solidFill>
                  <a:srgbClr val="172B4D"/>
                </a:solidFill>
                <a:effectLst/>
                <a:latin typeface="-apple-system"/>
              </a:rPr>
              <a:t>5</a:t>
            </a:r>
            <a:r>
              <a:rPr lang="ja-JP" altLang="en-US" b="0" i="0" dirty="0">
                <a:solidFill>
                  <a:srgbClr val="172B4D"/>
                </a:solidFill>
                <a:effectLst/>
                <a:latin typeface="-apple-system"/>
              </a:rPr>
              <a:t>乗＝</a:t>
            </a:r>
            <a:r>
              <a:rPr lang="en-US" altLang="ja-JP" b="0" i="0" dirty="0">
                <a:solidFill>
                  <a:srgbClr val="172B4D"/>
                </a:solidFill>
                <a:effectLst/>
                <a:latin typeface="-apple-system"/>
              </a:rPr>
              <a:t>243</a:t>
            </a:r>
            <a:r>
              <a:rPr lang="ja-JP" altLang="en-US" b="0" i="0" dirty="0">
                <a:solidFill>
                  <a:srgbClr val="172B4D"/>
                </a:solidFill>
                <a:effectLst/>
                <a:latin typeface="-apple-system"/>
              </a:rPr>
              <a:t>）が全行動パターンとなる認識であっているか？</a:t>
            </a:r>
          </a:p>
          <a:p>
            <a:r>
              <a:rPr lang="ja-JP" altLang="en-US" dirty="0"/>
              <a:t>→　２４３の行動パターンであっています。ただポジションや評価損益は前のエピソードから引き継いでくるので、同じ意味にはならない。</a:t>
            </a:r>
            <a:endParaRPr lang="en-US" altLang="ja-JP" dirty="0"/>
          </a:p>
          <a:p>
            <a:endParaRPr lang="en-US" dirty="0"/>
          </a:p>
          <a:p>
            <a:pPr>
              <a:spcAft>
                <a:spcPts val="1200"/>
              </a:spcAft>
            </a:pPr>
            <a:r>
              <a:rPr lang="en-US" altLang="ja-JP" dirty="0"/>
              <a:t>4</a:t>
            </a:r>
            <a:r>
              <a:rPr lang="ja-JP" altLang="en-US" dirty="0"/>
              <a:t>．　</a:t>
            </a:r>
            <a:r>
              <a:rPr lang="ja-JP" altLang="en-US" b="0" i="0" dirty="0">
                <a:solidFill>
                  <a:srgbClr val="172B4D"/>
                </a:solidFill>
                <a:effectLst/>
                <a:latin typeface="-apple-system"/>
              </a:rPr>
              <a:t>分身ごとに同じような行動をとるような偏りは発生しないのでしょうか？</a:t>
            </a:r>
          </a:p>
          <a:p>
            <a:r>
              <a:rPr lang="ja-JP" altLang="en-US" dirty="0"/>
              <a:t>→　行動は乱数で決められるので偏りはないです。ただ</a:t>
            </a:r>
            <a:r>
              <a:rPr lang="en-US" altLang="ja-JP" dirty="0" err="1"/>
              <a:t>EpsilonGreedy</a:t>
            </a:r>
            <a:r>
              <a:rPr lang="ja-JP" altLang="en-US" dirty="0"/>
              <a:t>の手法が多くの場合使用されている。</a:t>
            </a:r>
            <a:endParaRPr lang="en-US" dirty="0"/>
          </a:p>
        </p:txBody>
      </p:sp>
    </p:spTree>
    <p:extLst>
      <p:ext uri="{BB962C8B-B14F-4D97-AF65-F5344CB8AC3E}">
        <p14:creationId xmlns:p14="http://schemas.microsoft.com/office/powerpoint/2010/main" val="1428476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en-US" altLang="ja-JP" sz="3200" b="1" dirty="0"/>
              <a:t>QA</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29</a:t>
            </a:fld>
            <a:endParaRPr lang="en-US"/>
          </a:p>
        </p:txBody>
      </p:sp>
      <p:sp>
        <p:nvSpPr>
          <p:cNvPr id="3" name="TextBox 2">
            <a:extLst>
              <a:ext uri="{FF2B5EF4-FFF2-40B4-BE49-F238E27FC236}">
                <a16:creationId xmlns:a16="http://schemas.microsoft.com/office/drawing/2014/main" id="{85D06418-3C10-4CBC-9DEF-CAEB6A5E2071}"/>
              </a:ext>
            </a:extLst>
          </p:cNvPr>
          <p:cNvSpPr txBox="1"/>
          <p:nvPr/>
        </p:nvSpPr>
        <p:spPr>
          <a:xfrm>
            <a:off x="989463" y="1337482"/>
            <a:ext cx="9703558" cy="3631763"/>
          </a:xfrm>
          <a:prstGeom prst="rect">
            <a:avLst/>
          </a:prstGeom>
          <a:noFill/>
        </p:spPr>
        <p:txBody>
          <a:bodyPr wrap="square" rtlCol="0">
            <a:spAutoFit/>
          </a:bodyPr>
          <a:lstStyle/>
          <a:p>
            <a:pPr>
              <a:spcAft>
                <a:spcPts val="1200"/>
              </a:spcAft>
            </a:pPr>
            <a:r>
              <a:rPr lang="en-US" altLang="ja-JP" b="1" dirty="0">
                <a:solidFill>
                  <a:srgbClr val="172B4D"/>
                </a:solidFill>
              </a:rPr>
              <a:t>5</a:t>
            </a:r>
            <a:r>
              <a:rPr lang="en-US" altLang="ja-JP" b="1" i="0" dirty="0">
                <a:solidFill>
                  <a:srgbClr val="172B4D"/>
                </a:solidFill>
                <a:effectLst/>
              </a:rPr>
              <a:t>. </a:t>
            </a:r>
            <a:r>
              <a:rPr lang="ja-JP" altLang="en-US" b="1" i="0" dirty="0">
                <a:solidFill>
                  <a:srgbClr val="172B4D"/>
                </a:solidFill>
                <a:effectLst/>
              </a:rPr>
              <a:t>　</a:t>
            </a:r>
            <a:r>
              <a:rPr lang="ja-JP" altLang="en-US" b="0" i="0" dirty="0">
                <a:solidFill>
                  <a:srgbClr val="172B4D"/>
                </a:solidFill>
                <a:effectLst/>
                <a:latin typeface="-apple-system"/>
              </a:rPr>
              <a:t>エピソード回数</a:t>
            </a:r>
            <a:r>
              <a:rPr lang="en-US" altLang="ja-JP" b="0" i="0" dirty="0">
                <a:solidFill>
                  <a:srgbClr val="172B4D"/>
                </a:solidFill>
                <a:effectLst/>
                <a:latin typeface="-apple-system"/>
              </a:rPr>
              <a:t>=5</a:t>
            </a:r>
            <a:r>
              <a:rPr lang="ja-JP" altLang="en-US" b="0" i="0" dirty="0">
                <a:solidFill>
                  <a:srgbClr val="172B4D"/>
                </a:solidFill>
                <a:effectLst/>
                <a:latin typeface="-apple-system"/>
              </a:rPr>
              <a:t>日分の取引がシグナル履歴から、取得していると思うがクリスマス等のシグナルが生成されないことによる影響は？</a:t>
            </a:r>
          </a:p>
          <a:p>
            <a:pPr>
              <a:spcAft>
                <a:spcPts val="600"/>
              </a:spcAft>
            </a:pPr>
            <a:r>
              <a:rPr lang="ja-JP" altLang="en-US" dirty="0">
                <a:solidFill>
                  <a:srgbClr val="172B4D"/>
                </a:solidFill>
                <a:latin typeface="-apple-system"/>
              </a:rPr>
              <a:t>→　</a:t>
            </a:r>
            <a:r>
              <a:rPr lang="en-US" altLang="ja-JP" dirty="0">
                <a:solidFill>
                  <a:srgbClr val="172B4D"/>
                </a:solidFill>
                <a:latin typeface="-apple-system"/>
              </a:rPr>
              <a:t>AI</a:t>
            </a:r>
            <a:r>
              <a:rPr lang="ja-JP" altLang="en-US" dirty="0">
                <a:solidFill>
                  <a:srgbClr val="172B4D"/>
                </a:solidFill>
                <a:latin typeface="-apple-system"/>
              </a:rPr>
              <a:t>のファイルは更新されないですが、特に影響はないです。</a:t>
            </a:r>
            <a:endParaRPr lang="en-US" altLang="ja-JP" dirty="0">
              <a:solidFill>
                <a:srgbClr val="172B4D"/>
              </a:solidFill>
              <a:latin typeface="-apple-system"/>
            </a:endParaRPr>
          </a:p>
          <a:p>
            <a:pPr>
              <a:spcAft>
                <a:spcPts val="600"/>
              </a:spcAft>
            </a:pPr>
            <a:endParaRPr lang="en-US" altLang="ja-JP" b="0" i="0" dirty="0">
              <a:solidFill>
                <a:srgbClr val="172B4D"/>
              </a:solidFill>
              <a:effectLst/>
              <a:latin typeface="-apple-system"/>
            </a:endParaRPr>
          </a:p>
          <a:p>
            <a:pPr>
              <a:spcAft>
                <a:spcPts val="1200"/>
              </a:spcAft>
            </a:pPr>
            <a:r>
              <a:rPr lang="en-US" altLang="ja-JP" b="1" dirty="0">
                <a:solidFill>
                  <a:srgbClr val="172B4D"/>
                </a:solidFill>
              </a:rPr>
              <a:t>6</a:t>
            </a:r>
            <a:r>
              <a:rPr lang="en-US" altLang="ja-JP" b="1" i="0" dirty="0">
                <a:solidFill>
                  <a:srgbClr val="172B4D"/>
                </a:solidFill>
                <a:effectLst/>
              </a:rPr>
              <a:t>.</a:t>
            </a:r>
            <a:r>
              <a:rPr lang="ja-JP" altLang="en-US" b="1" i="0" dirty="0">
                <a:solidFill>
                  <a:srgbClr val="172B4D"/>
                </a:solidFill>
                <a:effectLst/>
              </a:rPr>
              <a:t>　</a:t>
            </a:r>
            <a:r>
              <a:rPr lang="ja-JP" altLang="en-US" b="0" i="0" dirty="0">
                <a:solidFill>
                  <a:srgbClr val="172B4D"/>
                </a:solidFill>
                <a:effectLst/>
                <a:latin typeface="-apple-system"/>
              </a:rPr>
              <a:t>マイメイトにおいても係数（ウェイト）と切片（バイアス）は乱数となっているのか？</a:t>
            </a:r>
          </a:p>
          <a:p>
            <a:pPr>
              <a:spcAft>
                <a:spcPts val="600"/>
              </a:spcAft>
            </a:pPr>
            <a:r>
              <a:rPr lang="ja-JP" altLang="en-US" b="0" i="0" dirty="0">
                <a:solidFill>
                  <a:srgbClr val="172B4D"/>
                </a:solidFill>
                <a:effectLst/>
                <a:latin typeface="-apple-system"/>
              </a:rPr>
              <a:t>→　はい、</a:t>
            </a:r>
            <a:r>
              <a:rPr lang="ja-JP" altLang="en-US" dirty="0">
                <a:solidFill>
                  <a:srgbClr val="172B4D"/>
                </a:solidFill>
                <a:latin typeface="-apple-system"/>
              </a:rPr>
              <a:t>学習が始まる前のウエイト・バイアスは乱数で振り分けられています。</a:t>
            </a:r>
            <a:endParaRPr lang="en-US" altLang="ja-JP" dirty="0">
              <a:solidFill>
                <a:srgbClr val="172B4D"/>
              </a:solidFill>
              <a:latin typeface="-apple-system"/>
            </a:endParaRPr>
          </a:p>
          <a:p>
            <a:pPr>
              <a:spcAft>
                <a:spcPts val="600"/>
              </a:spcAft>
            </a:pPr>
            <a:endParaRPr lang="en-US" altLang="ja-JP" b="0" i="0" dirty="0">
              <a:solidFill>
                <a:srgbClr val="172B4D"/>
              </a:solidFill>
              <a:effectLst/>
              <a:latin typeface="-apple-system"/>
            </a:endParaRPr>
          </a:p>
          <a:p>
            <a:pPr>
              <a:spcAft>
                <a:spcPts val="1200"/>
              </a:spcAft>
            </a:pPr>
            <a:r>
              <a:rPr lang="en-US" altLang="ja-JP" b="1" dirty="0">
                <a:solidFill>
                  <a:srgbClr val="172B4D"/>
                </a:solidFill>
              </a:rPr>
              <a:t>7.</a:t>
            </a:r>
            <a:r>
              <a:rPr lang="ja-JP" altLang="en-US" b="1" dirty="0">
                <a:solidFill>
                  <a:srgbClr val="172B4D"/>
                </a:solidFill>
              </a:rPr>
              <a:t>　</a:t>
            </a:r>
            <a:r>
              <a:rPr lang="ja-JP" altLang="en-US" b="0" i="0" dirty="0">
                <a:solidFill>
                  <a:srgbClr val="172B4D"/>
                </a:solidFill>
                <a:effectLst/>
                <a:latin typeface="-apple-system"/>
              </a:rPr>
              <a:t>強化学習における係数（ウェイト）と切片（バイアス）の更新を行う際の計算が各分身の変化幅を加算した値で更新を行っているのはなぜなのか？</a:t>
            </a:r>
          </a:p>
          <a:p>
            <a:pPr>
              <a:spcAft>
                <a:spcPts val="600"/>
              </a:spcAft>
            </a:pPr>
            <a:r>
              <a:rPr lang="ja-JP" altLang="en-US" b="0" i="0" dirty="0">
                <a:solidFill>
                  <a:srgbClr val="172B4D"/>
                </a:solidFill>
                <a:effectLst/>
                <a:latin typeface="-apple-system"/>
              </a:rPr>
              <a:t>→　</a:t>
            </a:r>
            <a:r>
              <a:rPr lang="en-US" altLang="ja-JP" b="0" i="0" dirty="0">
                <a:solidFill>
                  <a:srgbClr val="172B4D"/>
                </a:solidFill>
                <a:effectLst/>
                <a:latin typeface="-apple-system"/>
              </a:rPr>
              <a:t>A3C</a:t>
            </a:r>
            <a:r>
              <a:rPr lang="ja-JP" altLang="en-US" b="0" i="0" dirty="0">
                <a:solidFill>
                  <a:srgbClr val="172B4D"/>
                </a:solidFill>
                <a:effectLst/>
                <a:latin typeface="-apple-system"/>
              </a:rPr>
              <a:t>特有、処理を早くするため。分身ごとにマスターネットワークを更新する。</a:t>
            </a:r>
          </a:p>
        </p:txBody>
      </p:sp>
    </p:spTree>
    <p:extLst>
      <p:ext uri="{BB962C8B-B14F-4D97-AF65-F5344CB8AC3E}">
        <p14:creationId xmlns:p14="http://schemas.microsoft.com/office/powerpoint/2010/main" val="3362497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en-US" altLang="ja-JP" sz="3200" b="1" dirty="0"/>
              <a:t>1. </a:t>
            </a:r>
            <a:r>
              <a:rPr lang="ja-JP" altLang="en-US" sz="3200" b="1" dirty="0"/>
              <a:t>機械学習の種類（３種類）</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3</a:t>
            </a:fld>
            <a:endParaRPr lang="en-US"/>
          </a:p>
        </p:txBody>
      </p:sp>
      <p:sp>
        <p:nvSpPr>
          <p:cNvPr id="7" name="Rectangle: Rounded Corners 6">
            <a:extLst>
              <a:ext uri="{FF2B5EF4-FFF2-40B4-BE49-F238E27FC236}">
                <a16:creationId xmlns:a16="http://schemas.microsoft.com/office/drawing/2014/main" id="{1A7D4EB9-1693-4C81-87C4-412DDF1F4F63}"/>
              </a:ext>
            </a:extLst>
          </p:cNvPr>
          <p:cNvSpPr/>
          <p:nvPr/>
        </p:nvSpPr>
        <p:spPr>
          <a:xfrm>
            <a:off x="838200" y="2804615"/>
            <a:ext cx="3084394" cy="2677654"/>
          </a:xfrm>
          <a:prstGeom prst="roundRect">
            <a:avLst/>
          </a:prstGeom>
          <a:solidFill>
            <a:schemeClr val="accent6">
              <a:lumMod val="20000"/>
              <a:lumOff val="80000"/>
            </a:schemeClr>
          </a:solidFill>
          <a:ln>
            <a:noFill/>
          </a:ln>
          <a:effectLst>
            <a:glow rad="139700">
              <a:schemeClr val="accent6">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57DBC2-3175-4F3C-B8BA-D6E9C9BB9A3A}"/>
              </a:ext>
            </a:extLst>
          </p:cNvPr>
          <p:cNvSpPr txBox="1"/>
          <p:nvPr/>
        </p:nvSpPr>
        <p:spPr>
          <a:xfrm>
            <a:off x="1124234" y="3079552"/>
            <a:ext cx="2512326" cy="2123658"/>
          </a:xfrm>
          <a:prstGeom prst="rect">
            <a:avLst/>
          </a:prstGeom>
          <a:noFill/>
        </p:spPr>
        <p:txBody>
          <a:bodyPr wrap="square" rtlCol="0">
            <a:spAutoFit/>
          </a:bodyPr>
          <a:lstStyle/>
          <a:p>
            <a:pPr algn="ctr"/>
            <a:r>
              <a:rPr lang="ja-JP" altLang="en-US" sz="2400" b="1" dirty="0"/>
              <a:t>教師あり学習</a:t>
            </a:r>
            <a:endParaRPr lang="en-US" altLang="ja-JP" sz="2400" b="1" dirty="0"/>
          </a:p>
          <a:p>
            <a:endParaRPr lang="en-US" altLang="ja-JP" dirty="0"/>
          </a:p>
          <a:p>
            <a:r>
              <a:rPr lang="ja-JP" altLang="en-US" dirty="0"/>
              <a:t>主に予測モデルに使用</a:t>
            </a:r>
            <a:endParaRPr lang="en-US" altLang="ja-JP" dirty="0"/>
          </a:p>
          <a:p>
            <a:endParaRPr lang="en-US" altLang="ja-JP" dirty="0"/>
          </a:p>
          <a:p>
            <a:pPr marL="285750" indent="-285750">
              <a:buFont typeface="Arial" panose="020B0604020202020204" pitchFamily="34" charset="0"/>
              <a:buChar char="•"/>
            </a:pPr>
            <a:r>
              <a:rPr lang="ja-JP" altLang="en-US" dirty="0"/>
              <a:t>分類</a:t>
            </a:r>
            <a:endParaRPr lang="en-US" dirty="0"/>
          </a:p>
          <a:p>
            <a:pPr marL="285750" indent="-285750">
              <a:buFont typeface="Arial" panose="020B0604020202020204" pitchFamily="34" charset="0"/>
              <a:buChar char="•"/>
            </a:pPr>
            <a:r>
              <a:rPr lang="ja-JP" altLang="en-US" dirty="0"/>
              <a:t>回帰</a:t>
            </a:r>
            <a:endParaRPr lang="en-US" altLang="ja-JP" dirty="0"/>
          </a:p>
          <a:p>
            <a:endParaRPr lang="en-US" dirty="0"/>
          </a:p>
        </p:txBody>
      </p:sp>
    </p:spTree>
    <p:extLst>
      <p:ext uri="{BB962C8B-B14F-4D97-AF65-F5344CB8AC3E}">
        <p14:creationId xmlns:p14="http://schemas.microsoft.com/office/powerpoint/2010/main" val="1720630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ja-JP" altLang="en-US" sz="3200" b="1" dirty="0"/>
              <a:t>タイトル</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30</a:t>
            </a:fld>
            <a:endParaRPr lang="en-US"/>
          </a:p>
        </p:txBody>
      </p:sp>
    </p:spTree>
    <p:extLst>
      <p:ext uri="{BB962C8B-B14F-4D97-AF65-F5344CB8AC3E}">
        <p14:creationId xmlns:p14="http://schemas.microsoft.com/office/powerpoint/2010/main" val="21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en-US" altLang="ja-JP" sz="3200" b="1" dirty="0"/>
              <a:t>1. </a:t>
            </a:r>
            <a:r>
              <a:rPr lang="ja-JP" altLang="en-US" sz="3200" b="1" dirty="0"/>
              <a:t>機械学習の種類（３種類）</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4</a:t>
            </a:fld>
            <a:endParaRPr lang="en-US"/>
          </a:p>
        </p:txBody>
      </p:sp>
      <p:sp>
        <p:nvSpPr>
          <p:cNvPr id="7" name="Rectangle: Rounded Corners 6">
            <a:extLst>
              <a:ext uri="{FF2B5EF4-FFF2-40B4-BE49-F238E27FC236}">
                <a16:creationId xmlns:a16="http://schemas.microsoft.com/office/drawing/2014/main" id="{1A7D4EB9-1693-4C81-87C4-412DDF1F4F63}"/>
              </a:ext>
            </a:extLst>
          </p:cNvPr>
          <p:cNvSpPr/>
          <p:nvPr/>
        </p:nvSpPr>
        <p:spPr>
          <a:xfrm>
            <a:off x="838200" y="2804615"/>
            <a:ext cx="3084394" cy="2677654"/>
          </a:xfrm>
          <a:prstGeom prst="roundRect">
            <a:avLst/>
          </a:prstGeom>
          <a:solidFill>
            <a:schemeClr val="accent6">
              <a:lumMod val="20000"/>
              <a:lumOff val="80000"/>
            </a:schemeClr>
          </a:solidFill>
          <a:ln>
            <a:noFill/>
          </a:ln>
          <a:effectLst>
            <a:glow rad="139700">
              <a:schemeClr val="accent6">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57DBC2-3175-4F3C-B8BA-D6E9C9BB9A3A}"/>
              </a:ext>
            </a:extLst>
          </p:cNvPr>
          <p:cNvSpPr txBox="1"/>
          <p:nvPr/>
        </p:nvSpPr>
        <p:spPr>
          <a:xfrm>
            <a:off x="1124234" y="3079552"/>
            <a:ext cx="2512326" cy="2123658"/>
          </a:xfrm>
          <a:prstGeom prst="rect">
            <a:avLst/>
          </a:prstGeom>
          <a:noFill/>
        </p:spPr>
        <p:txBody>
          <a:bodyPr wrap="square" rtlCol="0">
            <a:spAutoFit/>
          </a:bodyPr>
          <a:lstStyle/>
          <a:p>
            <a:pPr algn="ctr"/>
            <a:r>
              <a:rPr lang="ja-JP" altLang="en-US" sz="2400" b="1" dirty="0"/>
              <a:t>教師あり学習</a:t>
            </a:r>
            <a:endParaRPr lang="en-US" altLang="ja-JP" sz="2400" b="1" dirty="0"/>
          </a:p>
          <a:p>
            <a:endParaRPr lang="en-US" altLang="ja-JP" dirty="0"/>
          </a:p>
          <a:p>
            <a:r>
              <a:rPr lang="ja-JP" altLang="en-US" dirty="0"/>
              <a:t>主に予測モデルに使用</a:t>
            </a:r>
            <a:endParaRPr lang="en-US" altLang="ja-JP" dirty="0"/>
          </a:p>
          <a:p>
            <a:endParaRPr lang="en-US" altLang="ja-JP" dirty="0"/>
          </a:p>
          <a:p>
            <a:pPr marL="285750" indent="-285750">
              <a:buFont typeface="Arial" panose="020B0604020202020204" pitchFamily="34" charset="0"/>
              <a:buChar char="•"/>
            </a:pPr>
            <a:r>
              <a:rPr lang="ja-JP" altLang="en-US" dirty="0"/>
              <a:t>分類</a:t>
            </a:r>
            <a:endParaRPr lang="en-US" dirty="0"/>
          </a:p>
          <a:p>
            <a:pPr marL="285750" indent="-285750">
              <a:buFont typeface="Arial" panose="020B0604020202020204" pitchFamily="34" charset="0"/>
              <a:buChar char="•"/>
            </a:pPr>
            <a:r>
              <a:rPr lang="ja-JP" altLang="en-US" dirty="0"/>
              <a:t>回帰</a:t>
            </a:r>
            <a:endParaRPr lang="en-US" altLang="ja-JP" dirty="0"/>
          </a:p>
          <a:p>
            <a:endParaRPr lang="en-US" dirty="0"/>
          </a:p>
        </p:txBody>
      </p:sp>
      <p:sp>
        <p:nvSpPr>
          <p:cNvPr id="9" name="Rectangle: Rounded Corners 8">
            <a:extLst>
              <a:ext uri="{FF2B5EF4-FFF2-40B4-BE49-F238E27FC236}">
                <a16:creationId xmlns:a16="http://schemas.microsoft.com/office/drawing/2014/main" id="{082B2A5A-2283-4D2A-91F6-06C0AB7103FE}"/>
              </a:ext>
            </a:extLst>
          </p:cNvPr>
          <p:cNvSpPr/>
          <p:nvPr/>
        </p:nvSpPr>
        <p:spPr>
          <a:xfrm>
            <a:off x="4456183" y="2804614"/>
            <a:ext cx="3084394" cy="2750025"/>
          </a:xfrm>
          <a:prstGeom prst="roundRect">
            <a:avLst/>
          </a:prstGeom>
          <a:solidFill>
            <a:schemeClr val="accent4">
              <a:lumMod val="20000"/>
              <a:lumOff val="80000"/>
            </a:schemeClr>
          </a:solidFill>
          <a:ln>
            <a:noFill/>
          </a:ln>
          <a:effectLst>
            <a:glow rad="139700">
              <a:schemeClr val="accent4">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91BA9FC-4E41-4A31-9911-1EF2E1D9A970}"/>
              </a:ext>
            </a:extLst>
          </p:cNvPr>
          <p:cNvSpPr txBox="1"/>
          <p:nvPr/>
        </p:nvSpPr>
        <p:spPr>
          <a:xfrm>
            <a:off x="4865616" y="2929900"/>
            <a:ext cx="2265529" cy="2677656"/>
          </a:xfrm>
          <a:prstGeom prst="rect">
            <a:avLst/>
          </a:prstGeom>
          <a:noFill/>
        </p:spPr>
        <p:txBody>
          <a:bodyPr wrap="square" rtlCol="0">
            <a:spAutoFit/>
          </a:bodyPr>
          <a:lstStyle/>
          <a:p>
            <a:pPr algn="ctr"/>
            <a:r>
              <a:rPr lang="ja-JP" altLang="en-US" sz="2400" b="1" dirty="0"/>
              <a:t>教師なし学習</a:t>
            </a:r>
            <a:endParaRPr lang="en-US" altLang="ja-JP" sz="2400" b="1" dirty="0"/>
          </a:p>
          <a:p>
            <a:endParaRPr lang="en-US" altLang="ja-JP" dirty="0"/>
          </a:p>
          <a:p>
            <a:r>
              <a:rPr lang="ja-JP" altLang="en-US" dirty="0"/>
              <a:t>ラベルのないデータ</a:t>
            </a:r>
            <a:endParaRPr lang="en-US" altLang="ja-JP" dirty="0"/>
          </a:p>
          <a:p>
            <a:endParaRPr lang="en-US" altLang="ja-JP" dirty="0"/>
          </a:p>
          <a:p>
            <a:pPr marL="285750" indent="-285750">
              <a:buFont typeface="Arial" panose="020B0604020202020204" pitchFamily="34" charset="0"/>
              <a:buChar char="•"/>
            </a:pPr>
            <a:r>
              <a:rPr lang="ja-JP" altLang="en-US" dirty="0"/>
              <a:t>クラスタリング</a:t>
            </a:r>
            <a:endParaRPr lang="en-US" altLang="ja-JP" dirty="0"/>
          </a:p>
          <a:p>
            <a:pPr marL="285750" indent="-285750">
              <a:buFont typeface="Arial" panose="020B0604020202020204" pitchFamily="34" charset="0"/>
              <a:buChar char="•"/>
            </a:pPr>
            <a:r>
              <a:rPr lang="ja-JP" altLang="en-US" dirty="0"/>
              <a:t>次元削減</a:t>
            </a:r>
            <a:endParaRPr lang="en-US" altLang="ja-JP" dirty="0"/>
          </a:p>
          <a:p>
            <a:pPr marL="285750" indent="-285750">
              <a:buFont typeface="Arial" panose="020B0604020202020204" pitchFamily="34" charset="0"/>
              <a:buChar char="•"/>
            </a:pPr>
            <a:r>
              <a:rPr lang="ja-JP" altLang="en-US" dirty="0"/>
              <a:t>異常検知</a:t>
            </a:r>
            <a:endParaRPr lang="en-US" altLang="ja-JP" dirty="0"/>
          </a:p>
          <a:p>
            <a:pPr marL="285750" indent="-285750">
              <a:buFont typeface="Arial" panose="020B0604020202020204" pitchFamily="34" charset="0"/>
              <a:buChar char="•"/>
            </a:pPr>
            <a:endParaRPr lang="en-US" altLang="ja-JP" dirty="0"/>
          </a:p>
          <a:p>
            <a:endParaRPr lang="en-US" dirty="0"/>
          </a:p>
        </p:txBody>
      </p:sp>
    </p:spTree>
    <p:extLst>
      <p:ext uri="{BB962C8B-B14F-4D97-AF65-F5344CB8AC3E}">
        <p14:creationId xmlns:p14="http://schemas.microsoft.com/office/powerpoint/2010/main" val="3509650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en-US" altLang="ja-JP" sz="3200" b="1" dirty="0"/>
              <a:t>1. </a:t>
            </a:r>
            <a:r>
              <a:rPr lang="ja-JP" altLang="en-US" sz="3200" b="1" dirty="0"/>
              <a:t>機械学習の種類（３種類）</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5</a:t>
            </a:fld>
            <a:endParaRPr lang="en-US"/>
          </a:p>
        </p:txBody>
      </p:sp>
      <p:sp>
        <p:nvSpPr>
          <p:cNvPr id="7" name="Rectangle: Rounded Corners 6">
            <a:extLst>
              <a:ext uri="{FF2B5EF4-FFF2-40B4-BE49-F238E27FC236}">
                <a16:creationId xmlns:a16="http://schemas.microsoft.com/office/drawing/2014/main" id="{1A7D4EB9-1693-4C81-87C4-412DDF1F4F63}"/>
              </a:ext>
            </a:extLst>
          </p:cNvPr>
          <p:cNvSpPr/>
          <p:nvPr/>
        </p:nvSpPr>
        <p:spPr>
          <a:xfrm>
            <a:off x="838200" y="2804615"/>
            <a:ext cx="3084394" cy="2677654"/>
          </a:xfrm>
          <a:prstGeom prst="roundRect">
            <a:avLst/>
          </a:prstGeom>
          <a:solidFill>
            <a:schemeClr val="accent6">
              <a:lumMod val="20000"/>
              <a:lumOff val="80000"/>
            </a:schemeClr>
          </a:solidFill>
          <a:ln>
            <a:noFill/>
          </a:ln>
          <a:effectLst>
            <a:glow rad="139700">
              <a:schemeClr val="accent6">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57DBC2-3175-4F3C-B8BA-D6E9C9BB9A3A}"/>
              </a:ext>
            </a:extLst>
          </p:cNvPr>
          <p:cNvSpPr txBox="1"/>
          <p:nvPr/>
        </p:nvSpPr>
        <p:spPr>
          <a:xfrm>
            <a:off x="1124234" y="3079552"/>
            <a:ext cx="2512326" cy="2123658"/>
          </a:xfrm>
          <a:prstGeom prst="rect">
            <a:avLst/>
          </a:prstGeom>
          <a:noFill/>
        </p:spPr>
        <p:txBody>
          <a:bodyPr wrap="square" rtlCol="0">
            <a:spAutoFit/>
          </a:bodyPr>
          <a:lstStyle/>
          <a:p>
            <a:pPr algn="ctr"/>
            <a:r>
              <a:rPr lang="ja-JP" altLang="en-US" sz="2400" b="1" dirty="0"/>
              <a:t>教師あり学習</a:t>
            </a:r>
            <a:endParaRPr lang="en-US" altLang="ja-JP" sz="2400" b="1" dirty="0"/>
          </a:p>
          <a:p>
            <a:endParaRPr lang="en-US" altLang="ja-JP" dirty="0"/>
          </a:p>
          <a:p>
            <a:r>
              <a:rPr lang="ja-JP" altLang="en-US" dirty="0"/>
              <a:t>主に予測モデルに使用</a:t>
            </a:r>
            <a:endParaRPr lang="en-US" altLang="ja-JP" dirty="0"/>
          </a:p>
          <a:p>
            <a:endParaRPr lang="en-US" altLang="ja-JP" dirty="0"/>
          </a:p>
          <a:p>
            <a:pPr marL="285750" indent="-285750">
              <a:buFont typeface="Arial" panose="020B0604020202020204" pitchFamily="34" charset="0"/>
              <a:buChar char="•"/>
            </a:pPr>
            <a:r>
              <a:rPr lang="ja-JP" altLang="en-US" dirty="0"/>
              <a:t>分類</a:t>
            </a:r>
            <a:endParaRPr lang="en-US" dirty="0"/>
          </a:p>
          <a:p>
            <a:pPr marL="285750" indent="-285750">
              <a:buFont typeface="Arial" panose="020B0604020202020204" pitchFamily="34" charset="0"/>
              <a:buChar char="•"/>
            </a:pPr>
            <a:r>
              <a:rPr lang="ja-JP" altLang="en-US" dirty="0"/>
              <a:t>回帰</a:t>
            </a:r>
            <a:endParaRPr lang="en-US" altLang="ja-JP" dirty="0"/>
          </a:p>
          <a:p>
            <a:endParaRPr lang="en-US" dirty="0"/>
          </a:p>
        </p:txBody>
      </p:sp>
      <p:sp>
        <p:nvSpPr>
          <p:cNvPr id="9" name="Rectangle: Rounded Corners 8">
            <a:extLst>
              <a:ext uri="{FF2B5EF4-FFF2-40B4-BE49-F238E27FC236}">
                <a16:creationId xmlns:a16="http://schemas.microsoft.com/office/drawing/2014/main" id="{082B2A5A-2283-4D2A-91F6-06C0AB7103FE}"/>
              </a:ext>
            </a:extLst>
          </p:cNvPr>
          <p:cNvSpPr/>
          <p:nvPr/>
        </p:nvSpPr>
        <p:spPr>
          <a:xfrm>
            <a:off x="4456183" y="2804614"/>
            <a:ext cx="3084394" cy="2750025"/>
          </a:xfrm>
          <a:prstGeom prst="roundRect">
            <a:avLst/>
          </a:prstGeom>
          <a:solidFill>
            <a:schemeClr val="accent4">
              <a:lumMod val="20000"/>
              <a:lumOff val="80000"/>
            </a:schemeClr>
          </a:solidFill>
          <a:ln>
            <a:noFill/>
          </a:ln>
          <a:effectLst>
            <a:glow rad="139700">
              <a:schemeClr val="accent4">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91BA9FC-4E41-4A31-9911-1EF2E1D9A970}"/>
              </a:ext>
            </a:extLst>
          </p:cNvPr>
          <p:cNvSpPr txBox="1"/>
          <p:nvPr/>
        </p:nvSpPr>
        <p:spPr>
          <a:xfrm>
            <a:off x="4865616" y="2929900"/>
            <a:ext cx="2265529" cy="2677656"/>
          </a:xfrm>
          <a:prstGeom prst="rect">
            <a:avLst/>
          </a:prstGeom>
          <a:noFill/>
        </p:spPr>
        <p:txBody>
          <a:bodyPr wrap="square" rtlCol="0">
            <a:spAutoFit/>
          </a:bodyPr>
          <a:lstStyle/>
          <a:p>
            <a:pPr algn="ctr"/>
            <a:r>
              <a:rPr lang="ja-JP" altLang="en-US" sz="2400" b="1" dirty="0"/>
              <a:t>教師なし学習</a:t>
            </a:r>
            <a:endParaRPr lang="en-US" altLang="ja-JP" sz="2400" b="1" dirty="0"/>
          </a:p>
          <a:p>
            <a:endParaRPr lang="en-US" altLang="ja-JP" dirty="0"/>
          </a:p>
          <a:p>
            <a:r>
              <a:rPr lang="ja-JP" altLang="en-US" dirty="0"/>
              <a:t>ラベルのないデータ</a:t>
            </a:r>
            <a:endParaRPr lang="en-US" altLang="ja-JP" dirty="0"/>
          </a:p>
          <a:p>
            <a:endParaRPr lang="en-US" altLang="ja-JP" dirty="0"/>
          </a:p>
          <a:p>
            <a:pPr marL="285750" indent="-285750">
              <a:buFont typeface="Arial" panose="020B0604020202020204" pitchFamily="34" charset="0"/>
              <a:buChar char="•"/>
            </a:pPr>
            <a:r>
              <a:rPr lang="ja-JP" altLang="en-US" dirty="0"/>
              <a:t>クラスタリング</a:t>
            </a:r>
            <a:endParaRPr lang="en-US" altLang="ja-JP" dirty="0"/>
          </a:p>
          <a:p>
            <a:pPr marL="285750" indent="-285750">
              <a:buFont typeface="Arial" panose="020B0604020202020204" pitchFamily="34" charset="0"/>
              <a:buChar char="•"/>
            </a:pPr>
            <a:r>
              <a:rPr lang="ja-JP" altLang="en-US" dirty="0"/>
              <a:t>次元削減</a:t>
            </a:r>
            <a:endParaRPr lang="en-US" altLang="ja-JP" dirty="0"/>
          </a:p>
          <a:p>
            <a:pPr marL="285750" indent="-285750">
              <a:buFont typeface="Arial" panose="020B0604020202020204" pitchFamily="34" charset="0"/>
              <a:buChar char="•"/>
            </a:pPr>
            <a:r>
              <a:rPr lang="ja-JP" altLang="en-US" dirty="0"/>
              <a:t>異常検知</a:t>
            </a:r>
            <a:endParaRPr lang="en-US" altLang="ja-JP" dirty="0"/>
          </a:p>
          <a:p>
            <a:pPr marL="285750" indent="-285750">
              <a:buFont typeface="Arial" panose="020B0604020202020204" pitchFamily="34" charset="0"/>
              <a:buChar char="•"/>
            </a:pPr>
            <a:endParaRPr lang="en-US" altLang="ja-JP" dirty="0"/>
          </a:p>
          <a:p>
            <a:endParaRPr lang="en-US" dirty="0"/>
          </a:p>
        </p:txBody>
      </p:sp>
      <p:sp>
        <p:nvSpPr>
          <p:cNvPr id="11" name="Rectangle: Rounded Corners 10">
            <a:extLst>
              <a:ext uri="{FF2B5EF4-FFF2-40B4-BE49-F238E27FC236}">
                <a16:creationId xmlns:a16="http://schemas.microsoft.com/office/drawing/2014/main" id="{1049A313-BEDF-44AA-8B69-7545480C792F}"/>
              </a:ext>
            </a:extLst>
          </p:cNvPr>
          <p:cNvSpPr/>
          <p:nvPr/>
        </p:nvSpPr>
        <p:spPr>
          <a:xfrm>
            <a:off x="8074166" y="2804613"/>
            <a:ext cx="3084394" cy="2677656"/>
          </a:xfrm>
          <a:prstGeom prst="roundRect">
            <a:avLst/>
          </a:prstGeom>
          <a:solidFill>
            <a:schemeClr val="accent2">
              <a:lumMod val="20000"/>
              <a:lumOff val="80000"/>
            </a:schemeClr>
          </a:solidFill>
          <a:ln>
            <a:noFill/>
          </a:ln>
          <a:effectLst>
            <a:glow rad="139700">
              <a:schemeClr val="accent2">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A4AB1C-E7D6-4B56-8269-B91E07165AF7}"/>
              </a:ext>
            </a:extLst>
          </p:cNvPr>
          <p:cNvSpPr txBox="1"/>
          <p:nvPr/>
        </p:nvSpPr>
        <p:spPr>
          <a:xfrm>
            <a:off x="8360201" y="2936052"/>
            <a:ext cx="2265529" cy="2954655"/>
          </a:xfrm>
          <a:prstGeom prst="rect">
            <a:avLst/>
          </a:prstGeom>
          <a:noFill/>
        </p:spPr>
        <p:txBody>
          <a:bodyPr wrap="square" rtlCol="0">
            <a:spAutoFit/>
          </a:bodyPr>
          <a:lstStyle/>
          <a:p>
            <a:pPr algn="ctr"/>
            <a:r>
              <a:rPr lang="ja-JP" altLang="en-US" sz="2400" b="1" dirty="0"/>
              <a:t>強化学習</a:t>
            </a:r>
            <a:endParaRPr lang="en-US" altLang="ja-JP" sz="2400" b="1" dirty="0"/>
          </a:p>
          <a:p>
            <a:endParaRPr lang="en-US" altLang="ja-JP" dirty="0"/>
          </a:p>
          <a:p>
            <a:r>
              <a:rPr lang="ja-JP" altLang="en-US" dirty="0"/>
              <a:t>周囲の環境を観測し、学習する</a:t>
            </a:r>
            <a:endParaRPr lang="en-US" altLang="ja-JP" dirty="0"/>
          </a:p>
          <a:p>
            <a:endParaRPr lang="en-US" altLang="ja-JP" dirty="0"/>
          </a:p>
          <a:p>
            <a:pPr marL="285750" indent="-285750">
              <a:buFont typeface="Arial" panose="020B0604020202020204" pitchFamily="34" charset="0"/>
              <a:buChar char="•"/>
            </a:pPr>
            <a:r>
              <a:rPr lang="en-US" altLang="ja-JP" dirty="0"/>
              <a:t>Q Learning</a:t>
            </a:r>
            <a:r>
              <a:rPr lang="ja-JP" altLang="en-US" dirty="0"/>
              <a:t>（</a:t>
            </a:r>
            <a:r>
              <a:rPr lang="en-US" altLang="ja-JP" dirty="0"/>
              <a:t>Double Q, DQN)</a:t>
            </a:r>
          </a:p>
          <a:p>
            <a:pPr marL="285750" indent="-285750">
              <a:buFont typeface="Arial" panose="020B0604020202020204" pitchFamily="34" charset="0"/>
              <a:buChar char="•"/>
            </a:pPr>
            <a:r>
              <a:rPr lang="en-US" altLang="ja-JP" dirty="0">
                <a:solidFill>
                  <a:srgbClr val="FF0000"/>
                </a:solidFill>
              </a:rPr>
              <a:t>A3C</a:t>
            </a:r>
            <a:r>
              <a:rPr lang="en-US" altLang="ja-JP" dirty="0"/>
              <a:t>, A2C, SAC</a:t>
            </a:r>
          </a:p>
          <a:p>
            <a:pPr marL="285750" indent="-285750">
              <a:buFont typeface="Arial" panose="020B0604020202020204" pitchFamily="34" charset="0"/>
              <a:buChar char="•"/>
            </a:pPr>
            <a:endParaRPr lang="en-US" altLang="ja-JP" dirty="0"/>
          </a:p>
          <a:p>
            <a:endParaRPr lang="en-US" dirty="0"/>
          </a:p>
        </p:txBody>
      </p:sp>
      <p:sp>
        <p:nvSpPr>
          <p:cNvPr id="3" name="TextBox 2">
            <a:extLst>
              <a:ext uri="{FF2B5EF4-FFF2-40B4-BE49-F238E27FC236}">
                <a16:creationId xmlns:a16="http://schemas.microsoft.com/office/drawing/2014/main" id="{34A264C7-D639-43F9-9DDB-0DEDEAAC6E6A}"/>
              </a:ext>
            </a:extLst>
          </p:cNvPr>
          <p:cNvSpPr txBox="1"/>
          <p:nvPr/>
        </p:nvSpPr>
        <p:spPr>
          <a:xfrm>
            <a:off x="7915701" y="5827594"/>
            <a:ext cx="1173708" cy="369332"/>
          </a:xfrm>
          <a:prstGeom prst="rect">
            <a:avLst/>
          </a:prstGeom>
          <a:noFill/>
        </p:spPr>
        <p:txBody>
          <a:bodyPr wrap="square" rtlCol="0">
            <a:spAutoFit/>
          </a:bodyPr>
          <a:lstStyle/>
          <a:p>
            <a:r>
              <a:rPr lang="ja-JP" altLang="en-US" b="1" dirty="0">
                <a:solidFill>
                  <a:srgbClr val="FF0000"/>
                </a:solidFill>
              </a:rPr>
              <a:t>マイメイト</a:t>
            </a:r>
            <a:endParaRPr lang="en-US" b="1" dirty="0">
              <a:solidFill>
                <a:srgbClr val="FF0000"/>
              </a:solidFill>
            </a:endParaRPr>
          </a:p>
        </p:txBody>
      </p:sp>
      <p:cxnSp>
        <p:nvCxnSpPr>
          <p:cNvPr id="6" name="Straight Arrow Connector 5">
            <a:extLst>
              <a:ext uri="{FF2B5EF4-FFF2-40B4-BE49-F238E27FC236}">
                <a16:creationId xmlns:a16="http://schemas.microsoft.com/office/drawing/2014/main" id="{D7827593-6F0E-4130-9E6F-850CBB5C788A}"/>
              </a:ext>
            </a:extLst>
          </p:cNvPr>
          <p:cNvCxnSpPr>
            <a:cxnSpLocks/>
            <a:stCxn id="3" idx="0"/>
          </p:cNvCxnSpPr>
          <p:nvPr/>
        </p:nvCxnSpPr>
        <p:spPr>
          <a:xfrm flipV="1">
            <a:off x="8502555" y="5298838"/>
            <a:ext cx="395785" cy="528756"/>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498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6</a:t>
            </a:fld>
            <a:endParaRPr lang="en-US"/>
          </a:p>
        </p:txBody>
      </p:sp>
      <p:cxnSp>
        <p:nvCxnSpPr>
          <p:cNvPr id="15" name="Straight Connector 14">
            <a:extLst>
              <a:ext uri="{FF2B5EF4-FFF2-40B4-BE49-F238E27FC236}">
                <a16:creationId xmlns:a16="http://schemas.microsoft.com/office/drawing/2014/main" id="{2F55EB4C-E63B-4426-95AA-B5ACA9BD9471}"/>
              </a:ext>
            </a:extLst>
          </p:cNvPr>
          <p:cNvCxnSpPr>
            <a:cxnSpLocks/>
          </p:cNvCxnSpPr>
          <p:nvPr/>
        </p:nvCxnSpPr>
        <p:spPr>
          <a:xfrm>
            <a:off x="6096000" y="1221475"/>
            <a:ext cx="0" cy="498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D061316-73E2-411C-9C29-B85F00F5DBD5}"/>
              </a:ext>
            </a:extLst>
          </p:cNvPr>
          <p:cNvPicPr>
            <a:picLocks noChangeAspect="1"/>
          </p:cNvPicPr>
          <p:nvPr/>
        </p:nvPicPr>
        <p:blipFill>
          <a:blip r:embed="rId2"/>
          <a:stretch>
            <a:fillRect/>
          </a:stretch>
        </p:blipFill>
        <p:spPr>
          <a:xfrm>
            <a:off x="1222136" y="3224505"/>
            <a:ext cx="3884102" cy="2691232"/>
          </a:xfrm>
          <a:prstGeom prst="rect">
            <a:avLst/>
          </a:prstGeom>
        </p:spPr>
      </p:pic>
      <p:sp>
        <p:nvSpPr>
          <p:cNvPr id="26" name="Rectangle 25">
            <a:extLst>
              <a:ext uri="{FF2B5EF4-FFF2-40B4-BE49-F238E27FC236}">
                <a16:creationId xmlns:a16="http://schemas.microsoft.com/office/drawing/2014/main" id="{A03D0A3D-8986-4DE2-9BC6-0CFAC0BACE8E}"/>
              </a:ext>
            </a:extLst>
          </p:cNvPr>
          <p:cNvSpPr/>
          <p:nvPr/>
        </p:nvSpPr>
        <p:spPr>
          <a:xfrm>
            <a:off x="1056592" y="3157856"/>
            <a:ext cx="3193572" cy="29691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2A77D95-2386-401B-8759-F601E16855B5}"/>
              </a:ext>
            </a:extLst>
          </p:cNvPr>
          <p:cNvCxnSpPr>
            <a:cxnSpLocks/>
            <a:stCxn id="26" idx="0"/>
            <a:endCxn id="40" idx="2"/>
          </p:cNvCxnSpPr>
          <p:nvPr/>
        </p:nvCxnSpPr>
        <p:spPr>
          <a:xfrm flipH="1" flipV="1">
            <a:off x="1993652" y="2287880"/>
            <a:ext cx="659726" cy="869976"/>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57C83ED-A1A2-4AB1-9985-8A94519180FF}"/>
              </a:ext>
            </a:extLst>
          </p:cNvPr>
          <p:cNvSpPr/>
          <p:nvPr/>
        </p:nvSpPr>
        <p:spPr>
          <a:xfrm>
            <a:off x="4336222" y="3167243"/>
            <a:ext cx="714490" cy="29691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D9B78DBD-856C-4F94-AAA5-B29DBA8FBF70}"/>
              </a:ext>
            </a:extLst>
          </p:cNvPr>
          <p:cNvCxnSpPr>
            <a:cxnSpLocks/>
            <a:stCxn id="30" idx="0"/>
            <a:endCxn id="33" idx="2"/>
          </p:cNvCxnSpPr>
          <p:nvPr/>
        </p:nvCxnSpPr>
        <p:spPr>
          <a:xfrm flipH="1" flipV="1">
            <a:off x="4256735" y="2287880"/>
            <a:ext cx="436732" cy="879363"/>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D08C49-83DD-414E-A31F-876150CE89C8}"/>
              </a:ext>
            </a:extLst>
          </p:cNvPr>
          <p:cNvSpPr txBox="1"/>
          <p:nvPr/>
        </p:nvSpPr>
        <p:spPr>
          <a:xfrm>
            <a:off x="3361101" y="1641549"/>
            <a:ext cx="1791267" cy="646331"/>
          </a:xfrm>
          <a:prstGeom prst="rect">
            <a:avLst/>
          </a:prstGeom>
          <a:noFill/>
          <a:ln w="19050">
            <a:solidFill>
              <a:srgbClr val="FF0000"/>
            </a:solidFill>
          </a:ln>
        </p:spPr>
        <p:txBody>
          <a:bodyPr wrap="square" rtlCol="0">
            <a:spAutoFit/>
          </a:bodyPr>
          <a:lstStyle/>
          <a:p>
            <a:pPr algn="ctr"/>
            <a:r>
              <a:rPr lang="ja-JP" altLang="en-US" dirty="0"/>
              <a:t>ターゲットデータ</a:t>
            </a:r>
            <a:endParaRPr lang="en-US" altLang="ja-JP" dirty="0"/>
          </a:p>
          <a:p>
            <a:pPr algn="ctr"/>
            <a:r>
              <a:rPr lang="ja-JP" altLang="en-US" dirty="0"/>
              <a:t>（正解データ）</a:t>
            </a:r>
            <a:endParaRPr lang="en-US" dirty="0"/>
          </a:p>
        </p:txBody>
      </p:sp>
      <p:sp>
        <p:nvSpPr>
          <p:cNvPr id="34" name="TextBox 33">
            <a:extLst>
              <a:ext uri="{FF2B5EF4-FFF2-40B4-BE49-F238E27FC236}">
                <a16:creationId xmlns:a16="http://schemas.microsoft.com/office/drawing/2014/main" id="{30116EFB-3BB9-4859-9A2E-00BBEE1C458E}"/>
              </a:ext>
            </a:extLst>
          </p:cNvPr>
          <p:cNvSpPr txBox="1"/>
          <p:nvPr/>
        </p:nvSpPr>
        <p:spPr>
          <a:xfrm>
            <a:off x="8764113" y="588033"/>
            <a:ext cx="2955236" cy="461665"/>
          </a:xfrm>
          <a:prstGeom prst="rect">
            <a:avLst/>
          </a:prstGeom>
          <a:noFill/>
        </p:spPr>
        <p:txBody>
          <a:bodyPr wrap="square" rtlCol="0">
            <a:spAutoFit/>
          </a:bodyPr>
          <a:lstStyle/>
          <a:p>
            <a:r>
              <a:rPr lang="ja-JP" altLang="en-US" sz="2400" b="1" dirty="0"/>
              <a:t>教師なし</a:t>
            </a:r>
            <a:endParaRPr lang="en-US" sz="2400" b="1" dirty="0"/>
          </a:p>
        </p:txBody>
      </p:sp>
      <p:sp>
        <p:nvSpPr>
          <p:cNvPr id="40" name="TextBox 39">
            <a:extLst>
              <a:ext uri="{FF2B5EF4-FFF2-40B4-BE49-F238E27FC236}">
                <a16:creationId xmlns:a16="http://schemas.microsoft.com/office/drawing/2014/main" id="{9BD8F39D-9692-4C1E-ADF1-CDA52A045D7D}"/>
              </a:ext>
            </a:extLst>
          </p:cNvPr>
          <p:cNvSpPr txBox="1"/>
          <p:nvPr/>
        </p:nvSpPr>
        <p:spPr>
          <a:xfrm>
            <a:off x="1098018" y="1641549"/>
            <a:ext cx="1791267" cy="646331"/>
          </a:xfrm>
          <a:prstGeom prst="rect">
            <a:avLst/>
          </a:prstGeom>
          <a:noFill/>
          <a:ln w="19050">
            <a:solidFill>
              <a:srgbClr val="FF0000"/>
            </a:solidFill>
          </a:ln>
        </p:spPr>
        <p:txBody>
          <a:bodyPr wrap="square" rtlCol="0">
            <a:spAutoFit/>
          </a:bodyPr>
          <a:lstStyle/>
          <a:p>
            <a:pPr algn="ctr"/>
            <a:r>
              <a:rPr lang="ja-JP" altLang="en-US" dirty="0"/>
              <a:t>インプットデータ</a:t>
            </a:r>
            <a:endParaRPr lang="en-US" altLang="ja-JP" dirty="0"/>
          </a:p>
          <a:p>
            <a:pPr algn="ctr"/>
            <a:r>
              <a:rPr lang="ja-JP" altLang="en-US" dirty="0"/>
              <a:t>（特徴量）</a:t>
            </a:r>
            <a:endParaRPr lang="en-US" dirty="0"/>
          </a:p>
        </p:txBody>
      </p:sp>
      <p:pic>
        <p:nvPicPr>
          <p:cNvPr id="47" name="Picture 46">
            <a:extLst>
              <a:ext uri="{FF2B5EF4-FFF2-40B4-BE49-F238E27FC236}">
                <a16:creationId xmlns:a16="http://schemas.microsoft.com/office/drawing/2014/main" id="{293E1EC2-9CBA-4EC1-9776-EA6F602AF605}"/>
              </a:ext>
            </a:extLst>
          </p:cNvPr>
          <p:cNvPicPr>
            <a:picLocks noChangeAspect="1"/>
          </p:cNvPicPr>
          <p:nvPr/>
        </p:nvPicPr>
        <p:blipFill>
          <a:blip r:embed="rId3"/>
          <a:stretch>
            <a:fillRect/>
          </a:stretch>
        </p:blipFill>
        <p:spPr>
          <a:xfrm>
            <a:off x="7900182" y="2879730"/>
            <a:ext cx="3010712" cy="2844654"/>
          </a:xfrm>
          <a:prstGeom prst="rect">
            <a:avLst/>
          </a:prstGeom>
        </p:spPr>
      </p:pic>
      <p:sp>
        <p:nvSpPr>
          <p:cNvPr id="48" name="TextBox 47">
            <a:extLst>
              <a:ext uri="{FF2B5EF4-FFF2-40B4-BE49-F238E27FC236}">
                <a16:creationId xmlns:a16="http://schemas.microsoft.com/office/drawing/2014/main" id="{445601A6-0F51-4872-9FFE-6EAC9229970F}"/>
              </a:ext>
            </a:extLst>
          </p:cNvPr>
          <p:cNvSpPr txBox="1"/>
          <p:nvPr/>
        </p:nvSpPr>
        <p:spPr>
          <a:xfrm>
            <a:off x="2348717" y="616927"/>
            <a:ext cx="2955236" cy="461665"/>
          </a:xfrm>
          <a:prstGeom prst="rect">
            <a:avLst/>
          </a:prstGeom>
          <a:noFill/>
        </p:spPr>
        <p:txBody>
          <a:bodyPr wrap="square" rtlCol="0">
            <a:spAutoFit/>
          </a:bodyPr>
          <a:lstStyle/>
          <a:p>
            <a:r>
              <a:rPr lang="ja-JP" altLang="en-US" sz="2400" b="1" dirty="0"/>
              <a:t>教師あり</a:t>
            </a:r>
            <a:endParaRPr lang="en-US" sz="2400" b="1" dirty="0"/>
          </a:p>
        </p:txBody>
      </p:sp>
      <p:sp>
        <p:nvSpPr>
          <p:cNvPr id="49" name="TextBox 48">
            <a:extLst>
              <a:ext uri="{FF2B5EF4-FFF2-40B4-BE49-F238E27FC236}">
                <a16:creationId xmlns:a16="http://schemas.microsoft.com/office/drawing/2014/main" id="{2F747261-4B84-4FAE-B52A-5703E4C5BC34}"/>
              </a:ext>
            </a:extLst>
          </p:cNvPr>
          <p:cNvSpPr txBox="1"/>
          <p:nvPr/>
        </p:nvSpPr>
        <p:spPr>
          <a:xfrm>
            <a:off x="8259395" y="1780048"/>
            <a:ext cx="2460429" cy="369332"/>
          </a:xfrm>
          <a:prstGeom prst="rect">
            <a:avLst/>
          </a:prstGeom>
          <a:noFill/>
          <a:ln w="19050">
            <a:solidFill>
              <a:srgbClr val="FF0000"/>
            </a:solidFill>
          </a:ln>
        </p:spPr>
        <p:txBody>
          <a:bodyPr wrap="square" rtlCol="0">
            <a:spAutoFit/>
          </a:bodyPr>
          <a:lstStyle/>
          <a:p>
            <a:pPr algn="ctr"/>
            <a:r>
              <a:rPr lang="ja-JP" altLang="en-US" dirty="0"/>
              <a:t>ラベルなしの特徴量</a:t>
            </a:r>
            <a:endParaRPr lang="en-US" dirty="0"/>
          </a:p>
        </p:txBody>
      </p:sp>
    </p:spTree>
    <p:extLst>
      <p:ext uri="{BB962C8B-B14F-4D97-AF65-F5344CB8AC3E}">
        <p14:creationId xmlns:p14="http://schemas.microsoft.com/office/powerpoint/2010/main" val="2768563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256B4-3CCD-4001-9AE7-4CE77EACD228}"/>
              </a:ext>
            </a:extLst>
          </p:cNvPr>
          <p:cNvPicPr>
            <a:picLocks noChangeAspect="1"/>
          </p:cNvPicPr>
          <p:nvPr/>
        </p:nvPicPr>
        <p:blipFill>
          <a:blip r:embed="rId2"/>
          <a:stretch>
            <a:fillRect/>
          </a:stretch>
        </p:blipFill>
        <p:spPr>
          <a:xfrm>
            <a:off x="506326" y="3346132"/>
            <a:ext cx="4765917" cy="2592571"/>
          </a:xfrm>
          <a:prstGeom prst="rect">
            <a:avLst/>
          </a:prstGeom>
        </p:spPr>
      </p:pic>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7</a:t>
            </a:fld>
            <a:endParaRPr lang="en-US"/>
          </a:p>
        </p:txBody>
      </p:sp>
      <p:sp>
        <p:nvSpPr>
          <p:cNvPr id="26" name="Rectangle 25">
            <a:extLst>
              <a:ext uri="{FF2B5EF4-FFF2-40B4-BE49-F238E27FC236}">
                <a16:creationId xmlns:a16="http://schemas.microsoft.com/office/drawing/2014/main" id="{A03D0A3D-8986-4DE2-9BC6-0CFAC0BACE8E}"/>
              </a:ext>
            </a:extLst>
          </p:cNvPr>
          <p:cNvSpPr/>
          <p:nvPr/>
        </p:nvSpPr>
        <p:spPr>
          <a:xfrm>
            <a:off x="361666" y="3157856"/>
            <a:ext cx="4449167" cy="28509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2A77D95-2386-401B-8759-F601E16855B5}"/>
              </a:ext>
            </a:extLst>
          </p:cNvPr>
          <p:cNvCxnSpPr>
            <a:cxnSpLocks/>
            <a:stCxn id="26" idx="0"/>
            <a:endCxn id="40" idx="2"/>
          </p:cNvCxnSpPr>
          <p:nvPr/>
        </p:nvCxnSpPr>
        <p:spPr>
          <a:xfrm flipH="1" flipV="1">
            <a:off x="1724422" y="2287880"/>
            <a:ext cx="861828" cy="869976"/>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9B78DBD-856C-4F94-AAA5-B29DBA8FBF70}"/>
              </a:ext>
            </a:extLst>
          </p:cNvPr>
          <p:cNvCxnSpPr>
            <a:cxnSpLocks/>
          </p:cNvCxnSpPr>
          <p:nvPr/>
        </p:nvCxnSpPr>
        <p:spPr>
          <a:xfrm flipH="1" flipV="1">
            <a:off x="4840492" y="2287880"/>
            <a:ext cx="188708" cy="1058252"/>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D08C49-83DD-414E-A31F-876150CE89C8}"/>
              </a:ext>
            </a:extLst>
          </p:cNvPr>
          <p:cNvSpPr txBox="1"/>
          <p:nvPr/>
        </p:nvSpPr>
        <p:spPr>
          <a:xfrm>
            <a:off x="3361101" y="1641549"/>
            <a:ext cx="2596147" cy="646331"/>
          </a:xfrm>
          <a:prstGeom prst="rect">
            <a:avLst/>
          </a:prstGeom>
          <a:noFill/>
          <a:ln w="19050">
            <a:solidFill>
              <a:srgbClr val="FF0000"/>
            </a:solidFill>
          </a:ln>
        </p:spPr>
        <p:txBody>
          <a:bodyPr wrap="square" rtlCol="0">
            <a:spAutoFit/>
          </a:bodyPr>
          <a:lstStyle/>
          <a:p>
            <a:pPr algn="ctr"/>
            <a:r>
              <a:rPr lang="ja-JP" altLang="en-US" dirty="0"/>
              <a:t>ターゲットデータ</a:t>
            </a:r>
            <a:endParaRPr lang="en-US" altLang="ja-JP" dirty="0"/>
          </a:p>
          <a:p>
            <a:pPr algn="ctr"/>
            <a:r>
              <a:rPr lang="ja-JP" altLang="en-US" dirty="0"/>
              <a:t>（正解データ、目的変数）</a:t>
            </a:r>
            <a:endParaRPr lang="en-US" dirty="0"/>
          </a:p>
        </p:txBody>
      </p:sp>
      <p:sp>
        <p:nvSpPr>
          <p:cNvPr id="40" name="TextBox 39">
            <a:extLst>
              <a:ext uri="{FF2B5EF4-FFF2-40B4-BE49-F238E27FC236}">
                <a16:creationId xmlns:a16="http://schemas.microsoft.com/office/drawing/2014/main" id="{9BD8F39D-9692-4C1E-ADF1-CDA52A045D7D}"/>
              </a:ext>
            </a:extLst>
          </p:cNvPr>
          <p:cNvSpPr txBox="1"/>
          <p:nvPr/>
        </p:nvSpPr>
        <p:spPr>
          <a:xfrm>
            <a:off x="559558" y="1641549"/>
            <a:ext cx="2329727" cy="646331"/>
          </a:xfrm>
          <a:prstGeom prst="rect">
            <a:avLst/>
          </a:prstGeom>
          <a:noFill/>
          <a:ln w="19050">
            <a:solidFill>
              <a:srgbClr val="FF0000"/>
            </a:solidFill>
          </a:ln>
        </p:spPr>
        <p:txBody>
          <a:bodyPr wrap="square" rtlCol="0">
            <a:spAutoFit/>
          </a:bodyPr>
          <a:lstStyle/>
          <a:p>
            <a:pPr algn="ctr"/>
            <a:r>
              <a:rPr lang="ja-JP" altLang="en-US" dirty="0"/>
              <a:t>インプットデータ</a:t>
            </a:r>
            <a:endParaRPr lang="en-US" altLang="ja-JP" dirty="0"/>
          </a:p>
          <a:p>
            <a:pPr algn="ctr"/>
            <a:r>
              <a:rPr lang="ja-JP" altLang="en-US" dirty="0"/>
              <a:t>（特徴量、説明変数）</a:t>
            </a:r>
            <a:endParaRPr lang="en-US" dirty="0"/>
          </a:p>
        </p:txBody>
      </p:sp>
      <p:sp>
        <p:nvSpPr>
          <p:cNvPr id="48" name="TextBox 47">
            <a:extLst>
              <a:ext uri="{FF2B5EF4-FFF2-40B4-BE49-F238E27FC236}">
                <a16:creationId xmlns:a16="http://schemas.microsoft.com/office/drawing/2014/main" id="{445601A6-0F51-4872-9FFE-6EAC9229970F}"/>
              </a:ext>
            </a:extLst>
          </p:cNvPr>
          <p:cNvSpPr txBox="1"/>
          <p:nvPr/>
        </p:nvSpPr>
        <p:spPr>
          <a:xfrm>
            <a:off x="2348717" y="616927"/>
            <a:ext cx="2955236" cy="461665"/>
          </a:xfrm>
          <a:prstGeom prst="rect">
            <a:avLst/>
          </a:prstGeom>
          <a:noFill/>
        </p:spPr>
        <p:txBody>
          <a:bodyPr wrap="square" rtlCol="0">
            <a:spAutoFit/>
          </a:bodyPr>
          <a:lstStyle/>
          <a:p>
            <a:r>
              <a:rPr lang="ja-JP" altLang="en-US" sz="2400" b="1" dirty="0"/>
              <a:t>教師あり</a:t>
            </a:r>
            <a:endParaRPr lang="en-US" sz="2400" b="1" dirty="0"/>
          </a:p>
        </p:txBody>
      </p:sp>
      <p:sp>
        <p:nvSpPr>
          <p:cNvPr id="32" name="TextBox 31">
            <a:extLst>
              <a:ext uri="{FF2B5EF4-FFF2-40B4-BE49-F238E27FC236}">
                <a16:creationId xmlns:a16="http://schemas.microsoft.com/office/drawing/2014/main" id="{3E326933-4BAE-4C35-9430-FEA146CEE5F3}"/>
              </a:ext>
            </a:extLst>
          </p:cNvPr>
          <p:cNvSpPr txBox="1"/>
          <p:nvPr/>
        </p:nvSpPr>
        <p:spPr>
          <a:xfrm>
            <a:off x="2468538" y="6169890"/>
            <a:ext cx="8305231" cy="646331"/>
          </a:xfrm>
          <a:prstGeom prst="rect">
            <a:avLst/>
          </a:prstGeom>
          <a:noFill/>
        </p:spPr>
        <p:txBody>
          <a:bodyPr wrap="square">
            <a:spAutoFit/>
          </a:bodyPr>
          <a:lstStyle/>
          <a:p>
            <a:r>
              <a:rPr lang="en-US" sz="1200" dirty="0"/>
              <a:t>https://pythondatascience.plavox.info/scikit-learn/%E3%83%88%E3%83%AC%E3%83%BC%E3%83%8B%E3%83%B3%E3%82%B0%E3%83%87%E3%83%BC%E3%82%BF%E3%81%A8%E3%83%86%E3%82%B9%E3%83%88%E3%83%87%E3%83%BC%E3%82%BF</a:t>
            </a:r>
          </a:p>
        </p:txBody>
      </p:sp>
    </p:spTree>
    <p:extLst>
      <p:ext uri="{BB962C8B-B14F-4D97-AF65-F5344CB8AC3E}">
        <p14:creationId xmlns:p14="http://schemas.microsoft.com/office/powerpoint/2010/main" val="2095646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256B4-3CCD-4001-9AE7-4CE77EACD228}"/>
              </a:ext>
            </a:extLst>
          </p:cNvPr>
          <p:cNvPicPr>
            <a:picLocks noChangeAspect="1"/>
          </p:cNvPicPr>
          <p:nvPr/>
        </p:nvPicPr>
        <p:blipFill>
          <a:blip r:embed="rId2"/>
          <a:stretch>
            <a:fillRect/>
          </a:stretch>
        </p:blipFill>
        <p:spPr>
          <a:xfrm>
            <a:off x="506326" y="3346132"/>
            <a:ext cx="4765917" cy="2592571"/>
          </a:xfrm>
          <a:prstGeom prst="rect">
            <a:avLst/>
          </a:prstGeom>
        </p:spPr>
      </p:pic>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8</a:t>
            </a:fld>
            <a:endParaRPr lang="en-US"/>
          </a:p>
        </p:txBody>
      </p:sp>
      <p:cxnSp>
        <p:nvCxnSpPr>
          <p:cNvPr id="15" name="Straight Connector 14">
            <a:extLst>
              <a:ext uri="{FF2B5EF4-FFF2-40B4-BE49-F238E27FC236}">
                <a16:creationId xmlns:a16="http://schemas.microsoft.com/office/drawing/2014/main" id="{2F55EB4C-E63B-4426-95AA-B5ACA9BD9471}"/>
              </a:ext>
            </a:extLst>
          </p:cNvPr>
          <p:cNvCxnSpPr>
            <a:cxnSpLocks/>
          </p:cNvCxnSpPr>
          <p:nvPr/>
        </p:nvCxnSpPr>
        <p:spPr>
          <a:xfrm>
            <a:off x="6096000" y="1221475"/>
            <a:ext cx="0" cy="498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03D0A3D-8986-4DE2-9BC6-0CFAC0BACE8E}"/>
              </a:ext>
            </a:extLst>
          </p:cNvPr>
          <p:cNvSpPr/>
          <p:nvPr/>
        </p:nvSpPr>
        <p:spPr>
          <a:xfrm>
            <a:off x="361666" y="3157856"/>
            <a:ext cx="4449167" cy="28509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2A77D95-2386-401B-8759-F601E16855B5}"/>
              </a:ext>
            </a:extLst>
          </p:cNvPr>
          <p:cNvCxnSpPr>
            <a:cxnSpLocks/>
            <a:stCxn id="26" idx="0"/>
            <a:endCxn id="40" idx="2"/>
          </p:cNvCxnSpPr>
          <p:nvPr/>
        </p:nvCxnSpPr>
        <p:spPr>
          <a:xfrm flipH="1" flipV="1">
            <a:off x="1993652" y="2287880"/>
            <a:ext cx="592598" cy="869976"/>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9B78DBD-856C-4F94-AAA5-B29DBA8FBF70}"/>
              </a:ext>
            </a:extLst>
          </p:cNvPr>
          <p:cNvCxnSpPr>
            <a:cxnSpLocks/>
          </p:cNvCxnSpPr>
          <p:nvPr/>
        </p:nvCxnSpPr>
        <p:spPr>
          <a:xfrm flipH="1" flipV="1">
            <a:off x="4840492" y="2287880"/>
            <a:ext cx="188708" cy="1058252"/>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D08C49-83DD-414E-A31F-876150CE89C8}"/>
              </a:ext>
            </a:extLst>
          </p:cNvPr>
          <p:cNvSpPr txBox="1"/>
          <p:nvPr/>
        </p:nvSpPr>
        <p:spPr>
          <a:xfrm>
            <a:off x="3361101" y="1641549"/>
            <a:ext cx="1791267" cy="646331"/>
          </a:xfrm>
          <a:prstGeom prst="rect">
            <a:avLst/>
          </a:prstGeom>
          <a:noFill/>
          <a:ln w="19050">
            <a:solidFill>
              <a:srgbClr val="FF0000"/>
            </a:solidFill>
          </a:ln>
        </p:spPr>
        <p:txBody>
          <a:bodyPr wrap="square" rtlCol="0">
            <a:spAutoFit/>
          </a:bodyPr>
          <a:lstStyle/>
          <a:p>
            <a:pPr algn="ctr"/>
            <a:r>
              <a:rPr lang="ja-JP" altLang="en-US" dirty="0"/>
              <a:t>ターゲットデータ</a:t>
            </a:r>
            <a:endParaRPr lang="en-US" altLang="ja-JP" dirty="0"/>
          </a:p>
          <a:p>
            <a:pPr algn="ctr"/>
            <a:r>
              <a:rPr lang="ja-JP" altLang="en-US" dirty="0"/>
              <a:t>（正解データ）</a:t>
            </a:r>
            <a:endParaRPr lang="en-US" dirty="0"/>
          </a:p>
        </p:txBody>
      </p:sp>
      <p:sp>
        <p:nvSpPr>
          <p:cNvPr id="34" name="TextBox 33">
            <a:extLst>
              <a:ext uri="{FF2B5EF4-FFF2-40B4-BE49-F238E27FC236}">
                <a16:creationId xmlns:a16="http://schemas.microsoft.com/office/drawing/2014/main" id="{30116EFB-3BB9-4859-9A2E-00BBEE1C458E}"/>
              </a:ext>
            </a:extLst>
          </p:cNvPr>
          <p:cNvSpPr txBox="1"/>
          <p:nvPr/>
        </p:nvSpPr>
        <p:spPr>
          <a:xfrm>
            <a:off x="8764113" y="588033"/>
            <a:ext cx="2955236" cy="461665"/>
          </a:xfrm>
          <a:prstGeom prst="rect">
            <a:avLst/>
          </a:prstGeom>
          <a:noFill/>
        </p:spPr>
        <p:txBody>
          <a:bodyPr wrap="square" rtlCol="0">
            <a:spAutoFit/>
          </a:bodyPr>
          <a:lstStyle/>
          <a:p>
            <a:r>
              <a:rPr lang="ja-JP" altLang="en-US" sz="2400" b="1" dirty="0"/>
              <a:t>教師なし</a:t>
            </a:r>
            <a:endParaRPr lang="en-US" sz="2400" b="1" dirty="0"/>
          </a:p>
        </p:txBody>
      </p:sp>
      <p:sp>
        <p:nvSpPr>
          <p:cNvPr id="40" name="TextBox 39">
            <a:extLst>
              <a:ext uri="{FF2B5EF4-FFF2-40B4-BE49-F238E27FC236}">
                <a16:creationId xmlns:a16="http://schemas.microsoft.com/office/drawing/2014/main" id="{9BD8F39D-9692-4C1E-ADF1-CDA52A045D7D}"/>
              </a:ext>
            </a:extLst>
          </p:cNvPr>
          <p:cNvSpPr txBox="1"/>
          <p:nvPr/>
        </p:nvSpPr>
        <p:spPr>
          <a:xfrm>
            <a:off x="1098018" y="1641549"/>
            <a:ext cx="1791267" cy="646331"/>
          </a:xfrm>
          <a:prstGeom prst="rect">
            <a:avLst/>
          </a:prstGeom>
          <a:noFill/>
          <a:ln w="19050">
            <a:solidFill>
              <a:srgbClr val="FF0000"/>
            </a:solidFill>
          </a:ln>
        </p:spPr>
        <p:txBody>
          <a:bodyPr wrap="square" rtlCol="0">
            <a:spAutoFit/>
          </a:bodyPr>
          <a:lstStyle/>
          <a:p>
            <a:pPr algn="ctr"/>
            <a:r>
              <a:rPr lang="ja-JP" altLang="en-US" dirty="0"/>
              <a:t>インプットデータ</a:t>
            </a:r>
            <a:endParaRPr lang="en-US" altLang="ja-JP" dirty="0"/>
          </a:p>
          <a:p>
            <a:pPr algn="ctr"/>
            <a:r>
              <a:rPr lang="ja-JP" altLang="en-US" dirty="0"/>
              <a:t>（特徴量）</a:t>
            </a:r>
            <a:endParaRPr lang="en-US" dirty="0"/>
          </a:p>
        </p:txBody>
      </p:sp>
      <p:sp>
        <p:nvSpPr>
          <p:cNvPr id="48" name="TextBox 47">
            <a:extLst>
              <a:ext uri="{FF2B5EF4-FFF2-40B4-BE49-F238E27FC236}">
                <a16:creationId xmlns:a16="http://schemas.microsoft.com/office/drawing/2014/main" id="{445601A6-0F51-4872-9FFE-6EAC9229970F}"/>
              </a:ext>
            </a:extLst>
          </p:cNvPr>
          <p:cNvSpPr txBox="1"/>
          <p:nvPr/>
        </p:nvSpPr>
        <p:spPr>
          <a:xfrm>
            <a:off x="2348717" y="616927"/>
            <a:ext cx="2955236" cy="461665"/>
          </a:xfrm>
          <a:prstGeom prst="rect">
            <a:avLst/>
          </a:prstGeom>
          <a:noFill/>
        </p:spPr>
        <p:txBody>
          <a:bodyPr wrap="square" rtlCol="0">
            <a:spAutoFit/>
          </a:bodyPr>
          <a:lstStyle/>
          <a:p>
            <a:r>
              <a:rPr lang="ja-JP" altLang="en-US" sz="2400" b="1" dirty="0"/>
              <a:t>教師あり</a:t>
            </a:r>
            <a:endParaRPr lang="en-US" sz="2400" b="1" dirty="0"/>
          </a:p>
        </p:txBody>
      </p:sp>
      <p:sp>
        <p:nvSpPr>
          <p:cNvPr id="49" name="TextBox 48">
            <a:extLst>
              <a:ext uri="{FF2B5EF4-FFF2-40B4-BE49-F238E27FC236}">
                <a16:creationId xmlns:a16="http://schemas.microsoft.com/office/drawing/2014/main" id="{2F747261-4B84-4FAE-B52A-5703E4C5BC34}"/>
              </a:ext>
            </a:extLst>
          </p:cNvPr>
          <p:cNvSpPr txBox="1"/>
          <p:nvPr/>
        </p:nvSpPr>
        <p:spPr>
          <a:xfrm>
            <a:off x="8259395" y="1780048"/>
            <a:ext cx="2460429" cy="369332"/>
          </a:xfrm>
          <a:prstGeom prst="rect">
            <a:avLst/>
          </a:prstGeom>
          <a:noFill/>
          <a:ln w="19050">
            <a:solidFill>
              <a:srgbClr val="FF0000"/>
            </a:solidFill>
          </a:ln>
        </p:spPr>
        <p:txBody>
          <a:bodyPr wrap="square" rtlCol="0">
            <a:spAutoFit/>
          </a:bodyPr>
          <a:lstStyle/>
          <a:p>
            <a:pPr algn="ctr"/>
            <a:r>
              <a:rPr lang="ja-JP" altLang="en-US" u="sng" dirty="0"/>
              <a:t>ターゲットデータなし</a:t>
            </a:r>
            <a:endParaRPr lang="en-US" dirty="0"/>
          </a:p>
        </p:txBody>
      </p:sp>
      <p:pic>
        <p:nvPicPr>
          <p:cNvPr id="17" name="Picture 16">
            <a:extLst>
              <a:ext uri="{FF2B5EF4-FFF2-40B4-BE49-F238E27FC236}">
                <a16:creationId xmlns:a16="http://schemas.microsoft.com/office/drawing/2014/main" id="{8B9CE8E0-6AD9-449D-A729-3AB4E01AE829}"/>
              </a:ext>
            </a:extLst>
          </p:cNvPr>
          <p:cNvPicPr>
            <a:picLocks noChangeAspect="1"/>
          </p:cNvPicPr>
          <p:nvPr/>
        </p:nvPicPr>
        <p:blipFill>
          <a:blip r:embed="rId3"/>
          <a:stretch>
            <a:fillRect/>
          </a:stretch>
        </p:blipFill>
        <p:spPr>
          <a:xfrm>
            <a:off x="7271812" y="3157856"/>
            <a:ext cx="4333520" cy="2600113"/>
          </a:xfrm>
          <a:prstGeom prst="rect">
            <a:avLst/>
          </a:prstGeom>
        </p:spPr>
      </p:pic>
      <p:sp>
        <p:nvSpPr>
          <p:cNvPr id="32" name="TextBox 31">
            <a:extLst>
              <a:ext uri="{FF2B5EF4-FFF2-40B4-BE49-F238E27FC236}">
                <a16:creationId xmlns:a16="http://schemas.microsoft.com/office/drawing/2014/main" id="{3E326933-4BAE-4C35-9430-FEA146CEE5F3}"/>
              </a:ext>
            </a:extLst>
          </p:cNvPr>
          <p:cNvSpPr txBox="1"/>
          <p:nvPr/>
        </p:nvSpPr>
        <p:spPr>
          <a:xfrm>
            <a:off x="2468538" y="6169890"/>
            <a:ext cx="8305231" cy="646331"/>
          </a:xfrm>
          <a:prstGeom prst="rect">
            <a:avLst/>
          </a:prstGeom>
          <a:noFill/>
        </p:spPr>
        <p:txBody>
          <a:bodyPr wrap="square">
            <a:spAutoFit/>
          </a:bodyPr>
          <a:lstStyle/>
          <a:p>
            <a:r>
              <a:rPr lang="en-US" sz="1200" dirty="0"/>
              <a:t>https://pythondatascience.plavox.info/scikit-learn/%E3%83%88%E3%83%AC%E3%83%BC%E3%83%8B%E3%83%B3%E3%82%B0%E3%83%87%E3%83%BC%E3%82%BF%E3%81%A8%E3%83%86%E3%82%B9%E3%83%88%E3%83%87%E3%83%BC%E3%82%BF</a:t>
            </a:r>
          </a:p>
        </p:txBody>
      </p:sp>
    </p:spTree>
    <p:extLst>
      <p:ext uri="{BB962C8B-B14F-4D97-AF65-F5344CB8AC3E}">
        <p14:creationId xmlns:p14="http://schemas.microsoft.com/office/powerpoint/2010/main" val="397586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91000">
              <a:schemeClr val="bg1"/>
            </a:gs>
            <a:gs pos="100000">
              <a:schemeClr val="accent1">
                <a:lumMod val="20000"/>
                <a:lumOff val="80000"/>
              </a:schemeClr>
            </a:gs>
            <a:gs pos="28000">
              <a:schemeClr val="accent1">
                <a:lumMod val="0"/>
                <a:lumOff val="100000"/>
              </a:schemeClr>
            </a:gs>
            <a:gs pos="1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0293-1F62-489E-882E-CD4A72E7BD1A}"/>
              </a:ext>
            </a:extLst>
          </p:cNvPr>
          <p:cNvSpPr>
            <a:spLocks noGrp="1"/>
          </p:cNvSpPr>
          <p:nvPr>
            <p:ph type="title"/>
          </p:nvPr>
        </p:nvSpPr>
        <p:spPr>
          <a:xfrm>
            <a:off x="838200" y="365126"/>
            <a:ext cx="10515600" cy="972356"/>
          </a:xfrm>
        </p:spPr>
        <p:txBody>
          <a:bodyPr>
            <a:normAutofit/>
          </a:bodyPr>
          <a:lstStyle/>
          <a:p>
            <a:r>
              <a:rPr lang="en-US" altLang="ja-JP" sz="3200" b="1" dirty="0"/>
              <a:t>3. </a:t>
            </a:r>
            <a:r>
              <a:rPr lang="ja-JP" altLang="en-US" sz="3200" b="1" dirty="0"/>
              <a:t>強化学習（</a:t>
            </a:r>
            <a:r>
              <a:rPr lang="en-US" altLang="ja-JP" sz="3200" b="1" dirty="0"/>
              <a:t>Reinforcement Learning</a:t>
            </a:r>
            <a:r>
              <a:rPr lang="ja-JP" altLang="en-US" sz="3200" b="1" dirty="0"/>
              <a:t>）</a:t>
            </a:r>
            <a:endParaRPr lang="en-US" sz="3200" b="1" dirty="0"/>
          </a:p>
        </p:txBody>
      </p:sp>
      <p:sp>
        <p:nvSpPr>
          <p:cNvPr id="4" name="Slide Number Placeholder 3">
            <a:extLst>
              <a:ext uri="{FF2B5EF4-FFF2-40B4-BE49-F238E27FC236}">
                <a16:creationId xmlns:a16="http://schemas.microsoft.com/office/drawing/2014/main" id="{055B1E1D-EAA7-4151-A4E5-CB9C10FE48F4}"/>
              </a:ext>
            </a:extLst>
          </p:cNvPr>
          <p:cNvSpPr>
            <a:spLocks noGrp="1"/>
          </p:cNvSpPr>
          <p:nvPr>
            <p:ph type="sldNum" sz="quarter" idx="12"/>
          </p:nvPr>
        </p:nvSpPr>
        <p:spPr/>
        <p:txBody>
          <a:bodyPr/>
          <a:lstStyle/>
          <a:p>
            <a:fld id="{4176AC28-C5D6-4153-B3FB-65CD862EE3F2}" type="slidenum">
              <a:rPr lang="en-US" smtClean="0"/>
              <a:t>9</a:t>
            </a:fld>
            <a:endParaRPr lang="en-US"/>
          </a:p>
        </p:txBody>
      </p:sp>
      <p:pic>
        <p:nvPicPr>
          <p:cNvPr id="5" name="Picture 4">
            <a:extLst>
              <a:ext uri="{FF2B5EF4-FFF2-40B4-BE49-F238E27FC236}">
                <a16:creationId xmlns:a16="http://schemas.microsoft.com/office/drawing/2014/main" id="{831E4259-1554-48B0-AE67-0BC8FF293C80}"/>
              </a:ext>
            </a:extLst>
          </p:cNvPr>
          <p:cNvPicPr>
            <a:picLocks noChangeAspect="1"/>
          </p:cNvPicPr>
          <p:nvPr/>
        </p:nvPicPr>
        <p:blipFill>
          <a:blip r:embed="rId2"/>
          <a:stretch>
            <a:fillRect/>
          </a:stretch>
        </p:blipFill>
        <p:spPr>
          <a:xfrm>
            <a:off x="838200" y="2468406"/>
            <a:ext cx="1495027" cy="1364798"/>
          </a:xfrm>
          <a:prstGeom prst="rect">
            <a:avLst/>
          </a:prstGeom>
        </p:spPr>
      </p:pic>
      <p:sp>
        <p:nvSpPr>
          <p:cNvPr id="6" name="TextBox 5">
            <a:extLst>
              <a:ext uri="{FF2B5EF4-FFF2-40B4-BE49-F238E27FC236}">
                <a16:creationId xmlns:a16="http://schemas.microsoft.com/office/drawing/2014/main" id="{8A968248-94F8-4498-8D53-9F35DA0004ED}"/>
              </a:ext>
            </a:extLst>
          </p:cNvPr>
          <p:cNvSpPr txBox="1"/>
          <p:nvPr/>
        </p:nvSpPr>
        <p:spPr>
          <a:xfrm>
            <a:off x="2126215" y="4026110"/>
            <a:ext cx="1815152" cy="461665"/>
          </a:xfrm>
          <a:prstGeom prst="rect">
            <a:avLst/>
          </a:prstGeom>
          <a:solidFill>
            <a:schemeClr val="accent2">
              <a:lumMod val="20000"/>
              <a:lumOff val="80000"/>
            </a:schemeClr>
          </a:solidFill>
          <a:ln w="19050">
            <a:solidFill>
              <a:schemeClr val="accent2">
                <a:lumMod val="60000"/>
                <a:lumOff val="40000"/>
              </a:schemeClr>
            </a:solidFill>
          </a:ln>
        </p:spPr>
        <p:txBody>
          <a:bodyPr wrap="square" rtlCol="0">
            <a:spAutoFit/>
          </a:bodyPr>
          <a:lstStyle/>
          <a:p>
            <a:pPr algn="ctr"/>
            <a:r>
              <a:rPr lang="ja-JP" altLang="en-US" sz="2400" b="1" dirty="0"/>
              <a:t>エージェント</a:t>
            </a:r>
            <a:endParaRPr lang="en-US" sz="2400" b="1" dirty="0"/>
          </a:p>
        </p:txBody>
      </p:sp>
      <p:sp>
        <p:nvSpPr>
          <p:cNvPr id="7" name="TextBox 6">
            <a:extLst>
              <a:ext uri="{FF2B5EF4-FFF2-40B4-BE49-F238E27FC236}">
                <a16:creationId xmlns:a16="http://schemas.microsoft.com/office/drawing/2014/main" id="{A4339ABE-85B9-41D9-BF11-DD7A09A49C17}"/>
              </a:ext>
            </a:extLst>
          </p:cNvPr>
          <p:cNvSpPr txBox="1"/>
          <p:nvPr/>
        </p:nvSpPr>
        <p:spPr>
          <a:xfrm>
            <a:off x="7359554" y="3775488"/>
            <a:ext cx="3401705" cy="461665"/>
          </a:xfrm>
          <a:prstGeom prst="rect">
            <a:avLst/>
          </a:prstGeom>
          <a:solidFill>
            <a:schemeClr val="accent6">
              <a:lumMod val="20000"/>
              <a:lumOff val="80000"/>
            </a:schemeClr>
          </a:solidFill>
          <a:ln w="19050">
            <a:solidFill>
              <a:schemeClr val="accent6">
                <a:lumMod val="60000"/>
                <a:lumOff val="40000"/>
              </a:schemeClr>
            </a:solidFill>
          </a:ln>
        </p:spPr>
        <p:txBody>
          <a:bodyPr wrap="square" rtlCol="0">
            <a:spAutoFit/>
          </a:bodyPr>
          <a:lstStyle/>
          <a:p>
            <a:pPr algn="ctr"/>
            <a:r>
              <a:rPr lang="ja-JP" altLang="en-US" sz="2400" b="1" dirty="0"/>
              <a:t>環境（</a:t>
            </a:r>
            <a:r>
              <a:rPr lang="en-US" altLang="ja-JP" sz="2400" b="1" dirty="0"/>
              <a:t>Environment</a:t>
            </a:r>
            <a:r>
              <a:rPr lang="ja-JP" altLang="en-US" sz="2400" b="1" dirty="0"/>
              <a:t>）</a:t>
            </a:r>
          </a:p>
        </p:txBody>
      </p:sp>
      <p:cxnSp>
        <p:nvCxnSpPr>
          <p:cNvPr id="19" name="Straight Connector 18">
            <a:extLst>
              <a:ext uri="{FF2B5EF4-FFF2-40B4-BE49-F238E27FC236}">
                <a16:creationId xmlns:a16="http://schemas.microsoft.com/office/drawing/2014/main" id="{23A0AC7E-3282-49F6-ADDE-F33815DD3B02}"/>
              </a:ext>
            </a:extLst>
          </p:cNvPr>
          <p:cNvCxnSpPr>
            <a:stCxn id="6" idx="0"/>
          </p:cNvCxnSpPr>
          <p:nvPr/>
        </p:nvCxnSpPr>
        <p:spPr>
          <a:xfrm flipV="1">
            <a:off x="3033791" y="2900149"/>
            <a:ext cx="0" cy="1125961"/>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CD298D-520A-4B0D-A90F-136E7F84CB90}"/>
              </a:ext>
            </a:extLst>
          </p:cNvPr>
          <p:cNvCxnSpPr>
            <a:cxnSpLocks/>
          </p:cNvCxnSpPr>
          <p:nvPr/>
        </p:nvCxnSpPr>
        <p:spPr>
          <a:xfrm flipV="1">
            <a:off x="3033791" y="2900151"/>
            <a:ext cx="4943325" cy="1"/>
          </a:xfrm>
          <a:prstGeom prst="line">
            <a:avLst/>
          </a:prstGeom>
          <a:ln w="317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2AE1E4-BCE6-43C3-980A-E36CEDFDB7C1}"/>
              </a:ext>
            </a:extLst>
          </p:cNvPr>
          <p:cNvCxnSpPr>
            <a:cxnSpLocks/>
          </p:cNvCxnSpPr>
          <p:nvPr/>
        </p:nvCxnSpPr>
        <p:spPr>
          <a:xfrm flipH="1">
            <a:off x="7977115" y="2900150"/>
            <a:ext cx="1" cy="875338"/>
          </a:xfrm>
          <a:prstGeom prst="straightConnector1">
            <a:avLst/>
          </a:prstGeom>
          <a:ln w="31750">
            <a:solidFill>
              <a:schemeClr val="accent2">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D2827C-6859-457F-BF39-3AD5195C296B}"/>
              </a:ext>
            </a:extLst>
          </p:cNvPr>
          <p:cNvCxnSpPr>
            <a:cxnSpLocks/>
          </p:cNvCxnSpPr>
          <p:nvPr/>
        </p:nvCxnSpPr>
        <p:spPr>
          <a:xfrm>
            <a:off x="7977116" y="4256942"/>
            <a:ext cx="0" cy="1618419"/>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E114D4-9B30-437D-A559-1B52DE27DEAE}"/>
              </a:ext>
            </a:extLst>
          </p:cNvPr>
          <p:cNvCxnSpPr>
            <a:cxnSpLocks/>
          </p:cNvCxnSpPr>
          <p:nvPr/>
        </p:nvCxnSpPr>
        <p:spPr>
          <a:xfrm flipV="1">
            <a:off x="3033790" y="5875360"/>
            <a:ext cx="4943325" cy="1"/>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B7A0EA-6B66-475A-97A1-000B88CDBBC1}"/>
              </a:ext>
            </a:extLst>
          </p:cNvPr>
          <p:cNvCxnSpPr>
            <a:cxnSpLocks/>
          </p:cNvCxnSpPr>
          <p:nvPr/>
        </p:nvCxnSpPr>
        <p:spPr>
          <a:xfrm flipV="1">
            <a:off x="3033790" y="4501822"/>
            <a:ext cx="0" cy="1373538"/>
          </a:xfrm>
          <a:prstGeom prst="straightConnector1">
            <a:avLst/>
          </a:prstGeom>
          <a:ln w="31750">
            <a:solidFill>
              <a:schemeClr val="accent6">
                <a:lumMod val="60000"/>
                <a:lumOff val="40000"/>
              </a:schemeClr>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1784B8-19D1-47DE-8DCE-0D51AE92CDAA}"/>
              </a:ext>
            </a:extLst>
          </p:cNvPr>
          <p:cNvSpPr txBox="1"/>
          <p:nvPr/>
        </p:nvSpPr>
        <p:spPr>
          <a:xfrm>
            <a:off x="4264924" y="2161737"/>
            <a:ext cx="2347415" cy="646331"/>
          </a:xfrm>
          <a:prstGeom prst="rect">
            <a:avLst/>
          </a:prstGeom>
          <a:noFill/>
        </p:spPr>
        <p:txBody>
          <a:bodyPr wrap="square" rtlCol="0">
            <a:spAutoFit/>
          </a:bodyPr>
          <a:lstStyle/>
          <a:p>
            <a:pPr algn="ctr"/>
            <a:r>
              <a:rPr lang="ja-JP" altLang="en-US" b="1" dirty="0">
                <a:solidFill>
                  <a:schemeClr val="accent2">
                    <a:lumMod val="75000"/>
                  </a:schemeClr>
                </a:solidFill>
              </a:rPr>
              <a:t>行動（</a:t>
            </a:r>
            <a:r>
              <a:rPr lang="en-US" altLang="ja-JP" b="1" dirty="0">
                <a:solidFill>
                  <a:schemeClr val="accent2">
                    <a:lumMod val="75000"/>
                  </a:schemeClr>
                </a:solidFill>
              </a:rPr>
              <a:t>Action</a:t>
            </a:r>
            <a:r>
              <a:rPr lang="ja-JP" altLang="en-US" b="1" dirty="0">
                <a:solidFill>
                  <a:schemeClr val="accent2">
                    <a:lumMod val="75000"/>
                  </a:schemeClr>
                </a:solidFill>
              </a:rPr>
              <a:t>）</a:t>
            </a:r>
            <a:endParaRPr lang="en-US" altLang="ja-JP" b="1" dirty="0">
              <a:solidFill>
                <a:schemeClr val="accent2">
                  <a:lumMod val="75000"/>
                </a:schemeClr>
              </a:solidFill>
            </a:endParaRPr>
          </a:p>
          <a:p>
            <a:pPr marL="285750" indent="-285750" algn="ctr">
              <a:buFont typeface="Arial" panose="020B0604020202020204" pitchFamily="34" charset="0"/>
              <a:buChar char="•"/>
            </a:pPr>
            <a:r>
              <a:rPr lang="ja-JP" altLang="en-US" dirty="0">
                <a:solidFill>
                  <a:schemeClr val="accent2">
                    <a:lumMod val="75000"/>
                  </a:schemeClr>
                </a:solidFill>
              </a:rPr>
              <a:t>お手、お座り、、、</a:t>
            </a:r>
            <a:endParaRPr lang="en-US" dirty="0">
              <a:solidFill>
                <a:schemeClr val="accent2">
                  <a:lumMod val="75000"/>
                </a:schemeClr>
              </a:solidFill>
            </a:endParaRPr>
          </a:p>
        </p:txBody>
      </p:sp>
      <p:sp>
        <p:nvSpPr>
          <p:cNvPr id="32" name="TextBox 31">
            <a:extLst>
              <a:ext uri="{FF2B5EF4-FFF2-40B4-BE49-F238E27FC236}">
                <a16:creationId xmlns:a16="http://schemas.microsoft.com/office/drawing/2014/main" id="{F9B85729-3081-4BDB-8CA5-12E377F01D81}"/>
              </a:ext>
            </a:extLst>
          </p:cNvPr>
          <p:cNvSpPr txBox="1"/>
          <p:nvPr/>
        </p:nvSpPr>
        <p:spPr>
          <a:xfrm>
            <a:off x="4401403" y="5136945"/>
            <a:ext cx="2470749" cy="646331"/>
          </a:xfrm>
          <a:prstGeom prst="rect">
            <a:avLst/>
          </a:prstGeom>
          <a:noFill/>
        </p:spPr>
        <p:txBody>
          <a:bodyPr wrap="square" rtlCol="0">
            <a:spAutoFit/>
          </a:bodyPr>
          <a:lstStyle/>
          <a:p>
            <a:r>
              <a:rPr lang="ja-JP" altLang="en-US" b="1" dirty="0">
                <a:solidFill>
                  <a:schemeClr val="accent6">
                    <a:lumMod val="75000"/>
                  </a:schemeClr>
                </a:solidFill>
              </a:rPr>
              <a:t>報酬（</a:t>
            </a:r>
            <a:r>
              <a:rPr lang="en-US" altLang="ja-JP" b="1" dirty="0">
                <a:solidFill>
                  <a:schemeClr val="accent6">
                    <a:lumMod val="75000"/>
                  </a:schemeClr>
                </a:solidFill>
              </a:rPr>
              <a:t>Reward</a:t>
            </a:r>
            <a:r>
              <a:rPr lang="ja-JP" altLang="en-US" b="1" dirty="0">
                <a:solidFill>
                  <a:schemeClr val="accent6">
                    <a:lumMod val="75000"/>
                  </a:schemeClr>
                </a:solidFill>
              </a:rPr>
              <a:t>）</a:t>
            </a:r>
            <a:endParaRPr lang="en-US" altLang="ja-JP" b="1" dirty="0">
              <a:solidFill>
                <a:schemeClr val="accent6">
                  <a:lumMod val="75000"/>
                </a:schemeClr>
              </a:solidFill>
            </a:endParaRPr>
          </a:p>
          <a:p>
            <a:pPr marL="285750" indent="-285750">
              <a:buFont typeface="Arial" panose="020B0604020202020204" pitchFamily="34" charset="0"/>
              <a:buChar char="•"/>
            </a:pPr>
            <a:r>
              <a:rPr lang="ja-JP" altLang="en-US" b="1" dirty="0">
                <a:solidFill>
                  <a:schemeClr val="accent6">
                    <a:lumMod val="75000"/>
                  </a:schemeClr>
                </a:solidFill>
              </a:rPr>
              <a:t>おやつ</a:t>
            </a:r>
            <a:endParaRPr lang="en-US" b="1" dirty="0">
              <a:solidFill>
                <a:schemeClr val="accent6">
                  <a:lumMod val="75000"/>
                </a:schemeClr>
              </a:solidFill>
            </a:endParaRPr>
          </a:p>
        </p:txBody>
      </p:sp>
      <p:sp>
        <p:nvSpPr>
          <p:cNvPr id="33" name="TextBox 32">
            <a:extLst>
              <a:ext uri="{FF2B5EF4-FFF2-40B4-BE49-F238E27FC236}">
                <a16:creationId xmlns:a16="http://schemas.microsoft.com/office/drawing/2014/main" id="{B0427866-B38B-4C81-BB0C-5D127D81C3A7}"/>
              </a:ext>
            </a:extLst>
          </p:cNvPr>
          <p:cNvSpPr txBox="1"/>
          <p:nvPr/>
        </p:nvSpPr>
        <p:spPr>
          <a:xfrm>
            <a:off x="4264924" y="6033184"/>
            <a:ext cx="3214049" cy="646331"/>
          </a:xfrm>
          <a:prstGeom prst="rect">
            <a:avLst/>
          </a:prstGeom>
          <a:noFill/>
        </p:spPr>
        <p:txBody>
          <a:bodyPr wrap="square" rtlCol="0">
            <a:spAutoFit/>
          </a:bodyPr>
          <a:lstStyle/>
          <a:p>
            <a:r>
              <a:rPr lang="ja-JP" altLang="en-US" b="1" dirty="0">
                <a:solidFill>
                  <a:schemeClr val="accent6">
                    <a:lumMod val="75000"/>
                  </a:schemeClr>
                </a:solidFill>
              </a:rPr>
              <a:t>状態（</a:t>
            </a:r>
            <a:r>
              <a:rPr lang="en-US" altLang="ja-JP" b="1" dirty="0">
                <a:solidFill>
                  <a:schemeClr val="accent6">
                    <a:lumMod val="75000"/>
                  </a:schemeClr>
                </a:solidFill>
              </a:rPr>
              <a:t>State</a:t>
            </a:r>
            <a:r>
              <a:rPr lang="ja-JP" altLang="en-US" b="1" dirty="0">
                <a:solidFill>
                  <a:schemeClr val="accent6">
                    <a:lumMod val="75000"/>
                  </a:schemeClr>
                </a:solidFill>
              </a:rPr>
              <a:t>）</a:t>
            </a:r>
            <a:endParaRPr lang="en-US" altLang="ja-JP" b="1" dirty="0">
              <a:solidFill>
                <a:schemeClr val="accent6">
                  <a:lumMod val="75000"/>
                </a:schemeClr>
              </a:solidFill>
            </a:endParaRPr>
          </a:p>
          <a:p>
            <a:pPr marL="285750" indent="-285750">
              <a:buFont typeface="Arial" panose="020B0604020202020204" pitchFamily="34" charset="0"/>
              <a:buChar char="•"/>
            </a:pPr>
            <a:r>
              <a:rPr lang="ja-JP" altLang="en-US" b="1" dirty="0">
                <a:solidFill>
                  <a:schemeClr val="accent6">
                    <a:lumMod val="75000"/>
                  </a:schemeClr>
                </a:solidFill>
              </a:rPr>
              <a:t>飼い主（セリフなど）</a:t>
            </a:r>
            <a:endParaRPr lang="en-US" b="1" dirty="0">
              <a:solidFill>
                <a:schemeClr val="accent6">
                  <a:lumMod val="75000"/>
                </a:schemeClr>
              </a:solidFill>
            </a:endParaRPr>
          </a:p>
        </p:txBody>
      </p:sp>
      <p:sp>
        <p:nvSpPr>
          <p:cNvPr id="37" name="TextBox 36">
            <a:extLst>
              <a:ext uri="{FF2B5EF4-FFF2-40B4-BE49-F238E27FC236}">
                <a16:creationId xmlns:a16="http://schemas.microsoft.com/office/drawing/2014/main" id="{3E3B9E1F-37E4-4AB3-B3A9-D0795224C5B6}"/>
              </a:ext>
            </a:extLst>
          </p:cNvPr>
          <p:cNvSpPr txBox="1"/>
          <p:nvPr/>
        </p:nvSpPr>
        <p:spPr>
          <a:xfrm>
            <a:off x="4518496" y="3944765"/>
            <a:ext cx="2093843" cy="584775"/>
          </a:xfrm>
          <a:prstGeom prst="rect">
            <a:avLst/>
          </a:prstGeom>
          <a:solidFill>
            <a:schemeClr val="accent2">
              <a:lumMod val="60000"/>
              <a:lumOff val="40000"/>
            </a:schemeClr>
          </a:solidFill>
          <a:ln w="25400">
            <a:solidFill>
              <a:schemeClr val="bg1"/>
            </a:solidFill>
          </a:ln>
        </p:spPr>
        <p:txBody>
          <a:bodyPr wrap="none" rtlCol="0">
            <a:spAutoFit/>
          </a:bodyPr>
          <a:lstStyle/>
          <a:p>
            <a:r>
              <a:rPr lang="ja-JP" altLang="en-US" sz="3200" b="1" dirty="0">
                <a:solidFill>
                  <a:schemeClr val="bg1"/>
                </a:solidFill>
              </a:rPr>
              <a:t>犬のしつけ</a:t>
            </a:r>
            <a:endParaRPr lang="en-US" sz="3200" b="1" dirty="0">
              <a:solidFill>
                <a:schemeClr val="bg1"/>
              </a:solidFill>
            </a:endParaRPr>
          </a:p>
        </p:txBody>
      </p:sp>
      <p:pic>
        <p:nvPicPr>
          <p:cNvPr id="39" name="Picture 38">
            <a:extLst>
              <a:ext uri="{FF2B5EF4-FFF2-40B4-BE49-F238E27FC236}">
                <a16:creationId xmlns:a16="http://schemas.microsoft.com/office/drawing/2014/main" id="{97809CAE-A587-4501-9A8F-147024630E42}"/>
              </a:ext>
            </a:extLst>
          </p:cNvPr>
          <p:cNvPicPr>
            <a:picLocks noChangeAspect="1"/>
          </p:cNvPicPr>
          <p:nvPr/>
        </p:nvPicPr>
        <p:blipFill>
          <a:blip r:embed="rId3"/>
          <a:stretch>
            <a:fillRect/>
          </a:stretch>
        </p:blipFill>
        <p:spPr>
          <a:xfrm>
            <a:off x="8662755" y="4424243"/>
            <a:ext cx="2892909" cy="1932106"/>
          </a:xfrm>
          <a:prstGeom prst="rect">
            <a:avLst/>
          </a:prstGeom>
        </p:spPr>
      </p:pic>
    </p:spTree>
    <p:extLst>
      <p:ext uri="{BB962C8B-B14F-4D97-AF65-F5344CB8AC3E}">
        <p14:creationId xmlns:p14="http://schemas.microsoft.com/office/powerpoint/2010/main" val="104894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Times New Roman"/>
        <a:ea typeface="BIZ UDP明朝 Medium"/>
        <a:cs typeface=""/>
      </a:majorFont>
      <a:minorFont>
        <a:latin typeface="Times New Roman"/>
        <a:ea typeface="BIZ UDP明朝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12370</TotalTime>
  <Words>1536</Words>
  <Application>Microsoft Office PowerPoint</Application>
  <PresentationFormat>Widescreen</PresentationFormat>
  <Paragraphs>291</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-apple-system</vt:lpstr>
      <vt:lpstr>BIZ UDP明朝 Medium</vt:lpstr>
      <vt:lpstr>Arial</vt:lpstr>
      <vt:lpstr>Calibri</vt:lpstr>
      <vt:lpstr>Cambria Math</vt:lpstr>
      <vt:lpstr>Times New Roman</vt:lpstr>
      <vt:lpstr>Office Theme</vt:lpstr>
      <vt:lpstr>マイメイトAI説明会</vt:lpstr>
      <vt:lpstr>Agenda</vt:lpstr>
      <vt:lpstr>1. 機械学習の種類（３種類）</vt:lpstr>
      <vt:lpstr>1. 機械学習の種類（３種類）</vt:lpstr>
      <vt:lpstr>1. 機械学習の種類（３種類）</vt:lpstr>
      <vt:lpstr>PowerPoint Presentation</vt:lpstr>
      <vt:lpstr>PowerPoint Presentation</vt:lpstr>
      <vt:lpstr>PowerPoint Presentation</vt:lpstr>
      <vt:lpstr>3. 強化学習（Reinforcement Learning）</vt:lpstr>
      <vt:lpstr>強化学習（Reinforcement Learning）</vt:lpstr>
      <vt:lpstr>強化学習（Reinforcement Learning）</vt:lpstr>
      <vt:lpstr>強化学習（ターゲットデータ）　</vt:lpstr>
      <vt:lpstr>強化学習（ターゲットデータ）　</vt:lpstr>
      <vt:lpstr>強化学習（Actor-Critic）</vt:lpstr>
      <vt:lpstr>強化学習（Advantage, A2C）　</vt:lpstr>
      <vt:lpstr>強化学習（損失関数）　</vt:lpstr>
      <vt:lpstr>強化学習（Advantage, A2C）　</vt:lpstr>
      <vt:lpstr>強化学習（A3C）</vt:lpstr>
      <vt:lpstr>強化学習（A3C）</vt:lpstr>
      <vt:lpstr>強化学習（A3C）</vt:lpstr>
      <vt:lpstr>4. マイメイト</vt:lpstr>
      <vt:lpstr>初期設定</vt:lpstr>
      <vt:lpstr>マイメイト学習フロー（Creation）</vt:lpstr>
      <vt:lpstr>ディープラーニング</vt:lpstr>
      <vt:lpstr>ディープラーニング</vt:lpstr>
      <vt:lpstr>ディープラーニング</vt:lpstr>
      <vt:lpstr>ニュース情報</vt:lpstr>
      <vt:lpstr>5. QA</vt:lpstr>
      <vt:lpstr>QA</vt:lpstr>
      <vt:lpstr>タイトル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マイメイトAI説明会</dc:title>
  <dc:creator>Ken Nakatsukasa (中務 健)</dc:creator>
  <cp:lastModifiedBy>Ken Nakatsukasa (中務 健)</cp:lastModifiedBy>
  <cp:revision>162</cp:revision>
  <dcterms:created xsi:type="dcterms:W3CDTF">2022-04-27T02:07:46Z</dcterms:created>
  <dcterms:modified xsi:type="dcterms:W3CDTF">2022-05-25T02:28:25Z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35a9790-2096-4fec-a900-daaf87d4a801_Enabled">
    <vt:lpwstr>true</vt:lpwstr>
  </property>
  <property fmtid="{D5CDD505-2E9C-101B-9397-08002B2CF9AE}" pid="3" name="MSIP_Label_535a9790-2096-4fec-a900-daaf87d4a801_SetDate">
    <vt:lpwstr>2022-04-27T02:40:59Z</vt:lpwstr>
  </property>
  <property fmtid="{D5CDD505-2E9C-101B-9397-08002B2CF9AE}" pid="4" name="MSIP_Label_535a9790-2096-4fec-a900-daaf87d4a801_Method">
    <vt:lpwstr>Privileged</vt:lpwstr>
  </property>
  <property fmtid="{D5CDD505-2E9C-101B-9397-08002B2CF9AE}" pid="5" name="MSIP_Label_535a9790-2096-4fec-a900-daaf87d4a801_Name">
    <vt:lpwstr>Public</vt:lpwstr>
  </property>
  <property fmtid="{D5CDD505-2E9C-101B-9397-08002B2CF9AE}" pid="6" name="MSIP_Label_535a9790-2096-4fec-a900-daaf87d4a801_SiteId">
    <vt:lpwstr>6bb5e184-a77e-4ecf-9105-2b9e7031bc2b</vt:lpwstr>
  </property>
  <property fmtid="{D5CDD505-2E9C-101B-9397-08002B2CF9AE}" pid="7" name="MSIP_Label_535a9790-2096-4fec-a900-daaf87d4a801_ActionId">
    <vt:lpwstr>fa07f66a-cd64-4634-962f-a8cd03cb68ae</vt:lpwstr>
  </property>
  <property fmtid="{D5CDD505-2E9C-101B-9397-08002B2CF9AE}" pid="8" name="MSIP_Label_535a9790-2096-4fec-a900-daaf87d4a801_ContentBits">
    <vt:lpwstr>0</vt:lpwstr>
  </property>
</Properties>
</file>